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2" r:id="rId4"/>
  </p:sldMasterIdLst>
  <p:notesMasterIdLst>
    <p:notesMasterId r:id="rId45"/>
  </p:notesMasterIdLst>
  <p:sldIdLst>
    <p:sldId id="257" r:id="rId5"/>
    <p:sldId id="260" r:id="rId6"/>
    <p:sldId id="292" r:id="rId7"/>
    <p:sldId id="261" r:id="rId8"/>
    <p:sldId id="262" r:id="rId9"/>
    <p:sldId id="263" r:id="rId10"/>
    <p:sldId id="264" r:id="rId11"/>
    <p:sldId id="265" r:id="rId12"/>
    <p:sldId id="259" r:id="rId13"/>
    <p:sldId id="266" r:id="rId14"/>
    <p:sldId id="267" r:id="rId15"/>
    <p:sldId id="270" r:id="rId16"/>
    <p:sldId id="268" r:id="rId17"/>
    <p:sldId id="271" r:id="rId18"/>
    <p:sldId id="269"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3" r:id="rId40"/>
    <p:sldId id="294" r:id="rId41"/>
    <p:sldId id="295" r:id="rId42"/>
    <p:sldId id="296" r:id="rId43"/>
    <p:sldId id="29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F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19" autoAdjust="0"/>
  </p:normalViewPr>
  <p:slideViewPr>
    <p:cSldViewPr snapToGrid="0">
      <p:cViewPr varScale="1">
        <p:scale>
          <a:sx n="74" d="100"/>
          <a:sy n="74" d="100"/>
        </p:scale>
        <p:origin x="3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53482-FDF1-456C-9813-9F0004644FEA}" type="datetimeFigureOut">
              <a:rPr lang="en-IN" smtClean="0"/>
              <a:t>09-01-2024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EF34A-664C-4839-AB13-56C429C2D676}" type="slidenum">
              <a:rPr lang="en-IN" smtClean="0"/>
              <a:t>‹#›</a:t>
            </a:fld>
            <a:endParaRPr lang="en-IN"/>
          </a:p>
        </p:txBody>
      </p:sp>
    </p:spTree>
    <p:extLst>
      <p:ext uri="{BB962C8B-B14F-4D97-AF65-F5344CB8AC3E}">
        <p14:creationId xmlns:p14="http://schemas.microsoft.com/office/powerpoint/2010/main" val="132254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9607E203-5699-4AF1-9A20-EBB417CA442F}" type="datetime1">
              <a:rPr lang="en-US" smtClean="0"/>
              <a:t>1/9/2024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r>
              <a:rPr lang="en-US"/>
              <a:t>Privacy and Information Security Awareness</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0B3488-6237-4CE4-9071-0EC4C0F00DCD}"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Privacy and Information Security Awareness</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 name="Title 1">
            <a:extLst>
              <a:ext uri="{FF2B5EF4-FFF2-40B4-BE49-F238E27FC236}">
                <a16:creationId xmlns:a16="http://schemas.microsoft.com/office/drawing/2014/main" id="{870B6FFE-6162-4C51-ADA4-D9477D15BF65}"/>
              </a:ext>
            </a:extLst>
          </p:cNvPr>
          <p:cNvSpPr>
            <a:spLocks noGrp="1"/>
          </p:cNvSpPr>
          <p:nvPr>
            <p:ph type="title"/>
          </p:nvPr>
        </p:nvSpPr>
        <p:spPr>
          <a:xfrm>
            <a:off x="581192" y="702156"/>
            <a:ext cx="8691242" cy="491644"/>
          </a:xfrm>
        </p:spPr>
        <p:txBody>
          <a:bodyPr/>
          <a:lstStyle/>
          <a:p>
            <a:r>
              <a:rPr lang="en-US"/>
              <a:t>Click to edit Master title style</a:t>
            </a:r>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2EDB2204-CE79-401F-870B-F071649EBDB6}" type="datetime1">
              <a:rPr lang="en-US" smtClean="0"/>
              <a:t>1/9/2024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r>
              <a:rPr lang="en-US"/>
              <a:t>Privacy and Information Security Awareness</a:t>
            </a:r>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8691242" cy="491644"/>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1536700"/>
            <a:ext cx="11029615" cy="4754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CD0D79C9-DEC7-4283-A6C3-B504F3516BB7}" type="datetime1">
              <a:rPr lang="en-US" smtClean="0"/>
              <a:t>1/9/2024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sz="900" dirty="0">
                <a:solidFill>
                  <a:schemeClr val="tx1"/>
                </a:solidFill>
              </a:rPr>
              <a:t>Privacy and Information Security Awareness</a:t>
            </a:r>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4" name="Picture 3" descr="A logo for a company&#10;&#10;Description automatically generated">
            <a:extLst>
              <a:ext uri="{FF2B5EF4-FFF2-40B4-BE49-F238E27FC236}">
                <a16:creationId xmlns:a16="http://schemas.microsoft.com/office/drawing/2014/main" id="{1F9809E4-F82A-6DD3-0A2D-465563B01B9A}"/>
              </a:ext>
            </a:extLst>
          </p:cNvPr>
          <p:cNvPicPr>
            <a:picLocks noChangeAspect="1"/>
          </p:cNvPicPr>
          <p:nvPr userDrawn="1"/>
        </p:nvPicPr>
        <p:blipFill rotWithShape="1">
          <a:blip r:embed="rId2"/>
          <a:srcRect t="29259" b="29259"/>
          <a:stretch/>
        </p:blipFill>
        <p:spPr>
          <a:xfrm>
            <a:off x="9272434" y="566686"/>
            <a:ext cx="2338373" cy="970014"/>
          </a:xfrm>
          <a:prstGeom prst="rect">
            <a:avLst/>
          </a:prstGeom>
        </p:spPr>
      </p:pic>
    </p:spTree>
    <p:extLst>
      <p:ext uri="{BB962C8B-B14F-4D97-AF65-F5344CB8AC3E}">
        <p14:creationId xmlns:p14="http://schemas.microsoft.com/office/powerpoint/2010/main" val="8524434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0D745EE7-3C70-48AD-9ACB-8F910B883294}" type="datetime1">
              <a:rPr lang="en-US" smtClean="0"/>
              <a:t>1/9/2024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r>
              <a:rPr lang="en-US"/>
              <a:t>Privacy and Information Security Awareness</a:t>
            </a:r>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3" y="1756665"/>
            <a:ext cx="5194767" cy="410438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1756663"/>
            <a:ext cx="5194769" cy="410438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D4E49A-957C-42C7-B00D-2F5E28E66708}"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Privacy and Information Security Awareness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8" name="Title 1">
            <a:extLst>
              <a:ext uri="{FF2B5EF4-FFF2-40B4-BE49-F238E27FC236}">
                <a16:creationId xmlns:a16="http://schemas.microsoft.com/office/drawing/2014/main" id="{7F3EA697-91E1-6C9A-6F43-965ED04BACFF}"/>
              </a:ext>
            </a:extLst>
          </p:cNvPr>
          <p:cNvSpPr>
            <a:spLocks noGrp="1"/>
          </p:cNvSpPr>
          <p:nvPr>
            <p:ph type="title"/>
          </p:nvPr>
        </p:nvSpPr>
        <p:spPr>
          <a:xfrm>
            <a:off x="581192" y="702156"/>
            <a:ext cx="8691242" cy="491644"/>
          </a:xfrm>
        </p:spPr>
        <p:txBody>
          <a:bodyPr/>
          <a:lstStyle/>
          <a:p>
            <a:r>
              <a:rPr lang="en-US"/>
              <a:t>Click to edit Master title style</a:t>
            </a:r>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4D39B0-222D-434A-9698-E2DEE55891B6}" type="datetime1">
              <a:rPr lang="en-US" smtClean="0"/>
              <a:t>1/9/2024</a:t>
            </a:fld>
            <a:endParaRPr lang="en-US" dirty="0"/>
          </a:p>
        </p:txBody>
      </p:sp>
      <p:sp>
        <p:nvSpPr>
          <p:cNvPr id="8" name="Footer Placeholder 7"/>
          <p:cNvSpPr>
            <a:spLocks noGrp="1"/>
          </p:cNvSpPr>
          <p:nvPr>
            <p:ph type="ftr" sz="quarter" idx="11"/>
          </p:nvPr>
        </p:nvSpPr>
        <p:spPr/>
        <p:txBody>
          <a:bodyPr/>
          <a:lstStyle/>
          <a:p>
            <a:r>
              <a:rPr lang="en-US"/>
              <a:t>Privacy and Information Security Awareness</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
        <p:nvSpPr>
          <p:cNvPr id="2" name="Title 1">
            <a:extLst>
              <a:ext uri="{FF2B5EF4-FFF2-40B4-BE49-F238E27FC236}">
                <a16:creationId xmlns:a16="http://schemas.microsoft.com/office/drawing/2014/main" id="{02BD0715-81F4-BE90-6A7D-2710F047249C}"/>
              </a:ext>
            </a:extLst>
          </p:cNvPr>
          <p:cNvSpPr>
            <a:spLocks noGrp="1"/>
          </p:cNvSpPr>
          <p:nvPr>
            <p:ph type="title"/>
          </p:nvPr>
        </p:nvSpPr>
        <p:spPr>
          <a:xfrm>
            <a:off x="581192" y="702156"/>
            <a:ext cx="8691242" cy="491644"/>
          </a:xfrm>
        </p:spPr>
        <p:txBody>
          <a:bodyPr/>
          <a:lstStyle/>
          <a:p>
            <a:r>
              <a:rPr lang="en-US"/>
              <a:t>Click to edit Master title style</a:t>
            </a:r>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A1344F-E42D-402A-B44A-3E398B6A7ACA}" type="datetime1">
              <a:rPr lang="en-US" smtClean="0"/>
              <a:t>1/9/2024</a:t>
            </a:fld>
            <a:endParaRPr lang="en-US" dirty="0"/>
          </a:p>
        </p:txBody>
      </p:sp>
      <p:sp>
        <p:nvSpPr>
          <p:cNvPr id="4" name="Footer Placeholder 3"/>
          <p:cNvSpPr>
            <a:spLocks noGrp="1"/>
          </p:cNvSpPr>
          <p:nvPr>
            <p:ph type="ftr" sz="quarter" idx="11"/>
          </p:nvPr>
        </p:nvSpPr>
        <p:spPr/>
        <p:txBody>
          <a:bodyPr/>
          <a:lstStyle/>
          <a:p>
            <a:r>
              <a:rPr lang="en-US"/>
              <a:t>Privacy and Information Security Awareness</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
        <p:nvSpPr>
          <p:cNvPr id="2" name="Title 1">
            <a:extLst>
              <a:ext uri="{FF2B5EF4-FFF2-40B4-BE49-F238E27FC236}">
                <a16:creationId xmlns:a16="http://schemas.microsoft.com/office/drawing/2014/main" id="{F67AA255-5463-BB54-45F6-0441C7F78478}"/>
              </a:ext>
            </a:extLst>
          </p:cNvPr>
          <p:cNvSpPr>
            <a:spLocks noGrp="1"/>
          </p:cNvSpPr>
          <p:nvPr>
            <p:ph type="title"/>
          </p:nvPr>
        </p:nvSpPr>
        <p:spPr>
          <a:xfrm>
            <a:off x="581192" y="702156"/>
            <a:ext cx="8691242" cy="491644"/>
          </a:xfrm>
        </p:spPr>
        <p:txBody>
          <a:bodyPr/>
          <a:lstStyle/>
          <a:p>
            <a:r>
              <a:rPr lang="en-US"/>
              <a:t>Click to edit Master title style</a:t>
            </a:r>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BA375-77A8-4B21-80DA-E06817DFB9C4}" type="datetime1">
              <a:rPr lang="en-US" smtClean="0"/>
              <a:t>1/9/2024</a:t>
            </a:fld>
            <a:endParaRPr lang="en-US" dirty="0"/>
          </a:p>
        </p:txBody>
      </p:sp>
      <p:sp>
        <p:nvSpPr>
          <p:cNvPr id="3" name="Footer Placeholder 2"/>
          <p:cNvSpPr>
            <a:spLocks noGrp="1"/>
          </p:cNvSpPr>
          <p:nvPr>
            <p:ph type="ftr" sz="quarter" idx="11"/>
          </p:nvPr>
        </p:nvSpPr>
        <p:spPr/>
        <p:txBody>
          <a:bodyPr/>
          <a:lstStyle/>
          <a:p>
            <a:r>
              <a:rPr lang="en-US"/>
              <a:t>Privacy and Information Security Awareness</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F270833D-E073-41AE-B402-18E6BA4DA5D3}" type="datetime1">
              <a:rPr lang="en-US" smtClean="0"/>
              <a:t>1/9/2024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US"/>
              <a:t>Privacy and Information Security Awareness</a:t>
            </a:r>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9056B3-5C48-460E-BD51-D9F5FE35F941}" type="datetime1">
              <a:rPr lang="en-US" smtClean="0"/>
              <a:t>1/9/2024</a:t>
            </a:fld>
            <a:endParaRPr lang="en-US" dirty="0"/>
          </a:p>
        </p:txBody>
      </p:sp>
      <p:sp>
        <p:nvSpPr>
          <p:cNvPr id="6" name="Footer Placeholder 5"/>
          <p:cNvSpPr>
            <a:spLocks noGrp="1"/>
          </p:cNvSpPr>
          <p:nvPr>
            <p:ph type="ftr" sz="quarter" idx="11"/>
          </p:nvPr>
        </p:nvSpPr>
        <p:spPr/>
        <p:txBody>
          <a:bodyPr/>
          <a:lstStyle/>
          <a:p>
            <a:pPr algn="l"/>
            <a:r>
              <a:rPr lang="en-US"/>
              <a:t>Privacy and Information Security Awareness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9BB287CD-41E8-461F-824D-E900B3A44D49}" type="datetime1">
              <a:rPr lang="en-US" smtClean="0"/>
              <a:t>1/9/2024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b="1" cap="all">
                <a:solidFill>
                  <a:schemeClr val="tx1">
                    <a:lumMod val="75000"/>
                    <a:lumOff val="25000"/>
                  </a:schemeClr>
                </a:solidFill>
              </a:defRPr>
            </a:lvl1pPr>
          </a:lstStyle>
          <a:p>
            <a:r>
              <a:rPr lang="en-US" dirty="0">
                <a:solidFill>
                  <a:schemeClr val="tx1"/>
                </a:solidFill>
              </a:rPr>
              <a:t>Privacy and Information Security Awareness</a:t>
            </a:r>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descr="A logo for a company&#10;&#10;Description automatically generated">
            <a:extLst>
              <a:ext uri="{FF2B5EF4-FFF2-40B4-BE49-F238E27FC236}">
                <a16:creationId xmlns:a16="http://schemas.microsoft.com/office/drawing/2014/main" id="{E7618B27-CF31-BF61-D0E4-2E359957C7C2}"/>
              </a:ext>
            </a:extLst>
          </p:cNvPr>
          <p:cNvPicPr>
            <a:picLocks noChangeAspect="1"/>
          </p:cNvPicPr>
          <p:nvPr userDrawn="1"/>
        </p:nvPicPr>
        <p:blipFill rotWithShape="1">
          <a:blip r:embed="rId13"/>
          <a:srcRect t="29259" b="29259"/>
          <a:stretch/>
        </p:blipFill>
        <p:spPr>
          <a:xfrm>
            <a:off x="9272434" y="566686"/>
            <a:ext cx="2338373" cy="970014"/>
          </a:xfrm>
          <a:prstGeom prst="rect">
            <a:avLst/>
          </a:prstGeom>
        </p:spPr>
      </p:pic>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hd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myhr.koantek.com/koantek/pdfViewer.zp?fileId=674083000001708065---" TargetMode="External"/><Relationship Id="rId2" Type="http://schemas.openxmlformats.org/officeDocument/2006/relationships/hyperlink" Target="https://drive.google.com/file/d/11oHXtuZZH5BgXWkbDAO3KUEdGbjDYCso/view?usp=sharing" TargetMode="External"/><Relationship Id="rId1" Type="http://schemas.openxmlformats.org/officeDocument/2006/relationships/slideLayout" Target="../slideLayouts/slideLayout2.xml"/><Relationship Id="rId6" Type="http://schemas.openxmlformats.org/officeDocument/2006/relationships/hyperlink" Target="https://deep.cycops.co.in/" TargetMode="External"/><Relationship Id="rId5" Type="http://schemas.openxmlformats.org/officeDocument/2006/relationships/hyperlink" Target="https://myhr.koantek.com/koantek/pdfViewer.zp?fileId=674083000002080191--Information" TargetMode="External"/><Relationship Id="rId4" Type="http://schemas.openxmlformats.org/officeDocument/2006/relationships/hyperlink" Target="https://docs.google.com/document/d/1XL4klV9HZzgaSuSlLw8QpddhOn_VEaxi/edit?usp=drive_web&amp;ouid=116838986582368980723&amp;rtpof=tru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169958B5-5C27-4A9A-983B-AC6A83EFD5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36050"/>
            <a:ext cx="0" cy="16459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5" name="Rectangle 34">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76057"/>
            <a:ext cx="11303626" cy="2034709"/>
          </a:xfrm>
          <a:prstGeom prst="rect">
            <a:avLst/>
          </a:prstGeom>
          <a:solidFill>
            <a:schemeClr val="bg1"/>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09599" y="4572000"/>
            <a:ext cx="10965141" cy="895244"/>
          </a:xfrm>
        </p:spPr>
        <p:txBody>
          <a:bodyPr>
            <a:normAutofit/>
          </a:bodyPr>
          <a:lstStyle/>
          <a:p>
            <a:pPr>
              <a:lnSpc>
                <a:spcPct val="90000"/>
              </a:lnSpc>
            </a:pPr>
            <a:r>
              <a:rPr lang="en-US" sz="3400" dirty="0">
                <a:solidFill>
                  <a:schemeClr val="tx1"/>
                </a:solidFill>
              </a:rPr>
              <a:t>Privacy and Information Security Awareness</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09598" y="5529064"/>
            <a:ext cx="10965142" cy="627036"/>
          </a:xfrm>
        </p:spPr>
        <p:txBody>
          <a:bodyPr>
            <a:normAutofit/>
          </a:bodyPr>
          <a:lstStyle/>
          <a:p>
            <a:r>
              <a:rPr lang="en-US" b="1" dirty="0">
                <a:solidFill>
                  <a:srgbClr val="019FE8"/>
                </a:solidFill>
              </a:rPr>
              <a:t>Date: 09-Jan-2024</a:t>
            </a:r>
          </a:p>
        </p:txBody>
      </p:sp>
      <p:pic>
        <p:nvPicPr>
          <p:cNvPr id="8" name="Picture 7" descr="A logo for a company&#10;&#10;Description automatically generated">
            <a:extLst>
              <a:ext uri="{FF2B5EF4-FFF2-40B4-BE49-F238E27FC236}">
                <a16:creationId xmlns:a16="http://schemas.microsoft.com/office/drawing/2014/main" id="{C42D7941-53F9-8497-A157-047231A26011}"/>
              </a:ext>
            </a:extLst>
          </p:cNvPr>
          <p:cNvPicPr>
            <a:picLocks noChangeAspect="1"/>
          </p:cNvPicPr>
          <p:nvPr/>
        </p:nvPicPr>
        <p:blipFill rotWithShape="1">
          <a:blip r:embed="rId2"/>
          <a:srcRect t="29259" b="29259"/>
          <a:stretch/>
        </p:blipFill>
        <p:spPr>
          <a:xfrm>
            <a:off x="7037522" y="1468770"/>
            <a:ext cx="3810000" cy="1580480"/>
          </a:xfrm>
          <a:prstGeom prst="rect">
            <a:avLst/>
          </a:prstGeom>
        </p:spPr>
      </p:pic>
      <p:pic>
        <p:nvPicPr>
          <p:cNvPr id="12" name="Picture 11" descr="A group of blue shields with icons&#10;&#10;Description automatically generated">
            <a:extLst>
              <a:ext uri="{FF2B5EF4-FFF2-40B4-BE49-F238E27FC236}">
                <a16:creationId xmlns:a16="http://schemas.microsoft.com/office/drawing/2014/main" id="{64FE03BB-1E6B-8EB4-3FF9-513C1D3F005B}"/>
              </a:ext>
            </a:extLst>
          </p:cNvPr>
          <p:cNvPicPr>
            <a:picLocks noChangeAspect="1"/>
          </p:cNvPicPr>
          <p:nvPr/>
        </p:nvPicPr>
        <p:blipFill>
          <a:blip r:embed="rId3"/>
          <a:stretch>
            <a:fillRect/>
          </a:stretch>
        </p:blipFill>
        <p:spPr>
          <a:xfrm>
            <a:off x="303727" y="878156"/>
            <a:ext cx="6023613" cy="3207574"/>
          </a:xfrm>
          <a:prstGeom prst="rect">
            <a:avLst/>
          </a:prstGeom>
        </p:spPr>
      </p:pic>
    </p:spTree>
    <p:extLst>
      <p:ext uri="{BB962C8B-B14F-4D97-AF65-F5344CB8AC3E}">
        <p14:creationId xmlns:p14="http://schemas.microsoft.com/office/powerpoint/2010/main" val="24758055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8BBCC7A-5DDB-0719-7467-369BCBA6A565}"/>
              </a:ext>
            </a:extLst>
          </p:cNvPr>
          <p:cNvSpPr>
            <a:spLocks noGrp="1"/>
          </p:cNvSpPr>
          <p:nvPr>
            <p:ph type="ctrTitle"/>
          </p:nvPr>
        </p:nvSpPr>
        <p:spPr>
          <a:xfrm>
            <a:off x="783771" y="1066800"/>
            <a:ext cx="5727760" cy="4724400"/>
          </a:xfrm>
        </p:spPr>
        <p:txBody>
          <a:bodyPr anchor="ctr">
            <a:normAutofit/>
          </a:bodyPr>
          <a:lstStyle/>
          <a:p>
            <a:pPr algn="r"/>
            <a:r>
              <a:rPr lang="en-IN" sz="6600" dirty="0">
                <a:solidFill>
                  <a:srgbClr val="FFFFFF">
                    <a:alpha val="90000"/>
                  </a:srgbClr>
                </a:solidFill>
              </a:rPr>
              <a:t>Section 2:</a:t>
            </a:r>
          </a:p>
        </p:txBody>
      </p:sp>
      <p:sp>
        <p:nvSpPr>
          <p:cNvPr id="7" name="Subtitle 6">
            <a:extLst>
              <a:ext uri="{FF2B5EF4-FFF2-40B4-BE49-F238E27FC236}">
                <a16:creationId xmlns:a16="http://schemas.microsoft.com/office/drawing/2014/main" id="{C91A2CC8-554F-43A3-DC55-81AF83C5DC9A}"/>
              </a:ext>
            </a:extLst>
          </p:cNvPr>
          <p:cNvSpPr>
            <a:spLocks noGrp="1"/>
          </p:cNvSpPr>
          <p:nvPr>
            <p:ph type="subTitle" idx="1"/>
          </p:nvPr>
        </p:nvSpPr>
        <p:spPr>
          <a:xfrm>
            <a:off x="7534655" y="1066800"/>
            <a:ext cx="3405015" cy="4724400"/>
          </a:xfrm>
          <a:ln w="57150">
            <a:noFill/>
          </a:ln>
        </p:spPr>
        <p:txBody>
          <a:bodyPr anchor="ctr">
            <a:normAutofit/>
          </a:bodyPr>
          <a:lstStyle/>
          <a:p>
            <a:r>
              <a:rPr lang="en-IN" sz="2800" dirty="0"/>
              <a:t>Information Security Threats</a:t>
            </a:r>
            <a:endParaRPr lang="en-IN" sz="2800" dirty="0">
              <a:solidFill>
                <a:srgbClr val="FFFFFF"/>
              </a:solidFill>
            </a:endParaRPr>
          </a:p>
        </p:txBody>
      </p:sp>
      <p:sp>
        <p:nvSpPr>
          <p:cNvPr id="33" name="Rectangle 32">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1433" y="3396996"/>
            <a:ext cx="370332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 name="Footer Placeholder 3">
            <a:extLst>
              <a:ext uri="{FF2B5EF4-FFF2-40B4-BE49-F238E27FC236}">
                <a16:creationId xmlns:a16="http://schemas.microsoft.com/office/drawing/2014/main" id="{32A5C71A-5CED-C9DB-D383-117076F28B10}"/>
              </a:ext>
            </a:extLst>
          </p:cNvPr>
          <p:cNvSpPr>
            <a:spLocks noGrp="1"/>
          </p:cNvSpPr>
          <p:nvPr>
            <p:ph type="ftr" sz="quarter" idx="11"/>
          </p:nvPr>
        </p:nvSpPr>
        <p:spPr>
          <a:xfrm>
            <a:off x="581192" y="6423914"/>
            <a:ext cx="6917210" cy="365125"/>
          </a:xfrm>
        </p:spPr>
        <p:txBody>
          <a:bodyPr>
            <a:normAutofit/>
          </a:bodyPr>
          <a:lstStyle/>
          <a:p>
            <a:pPr>
              <a:spcAft>
                <a:spcPts val="600"/>
              </a:spcAft>
            </a:pPr>
            <a:r>
              <a:rPr lang="en-US">
                <a:solidFill>
                  <a:srgbClr val="FFFFFF"/>
                </a:solidFill>
              </a:rPr>
              <a:t>Privacy and Information Security Awareness</a:t>
            </a:r>
          </a:p>
        </p:txBody>
      </p:sp>
      <p:sp>
        <p:nvSpPr>
          <p:cNvPr id="5" name="Slide Number Placeholder 4">
            <a:extLst>
              <a:ext uri="{FF2B5EF4-FFF2-40B4-BE49-F238E27FC236}">
                <a16:creationId xmlns:a16="http://schemas.microsoft.com/office/drawing/2014/main" id="{F57361DE-079C-6C08-539D-30428BAF4494}"/>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solidFill>
                  <a:srgbClr val="FFFFFF"/>
                </a:solidFill>
              </a:rPr>
              <a:pPr>
                <a:spcAft>
                  <a:spcPts val="600"/>
                </a:spcAft>
              </a:pPr>
              <a:t>10</a:t>
            </a:fld>
            <a:endParaRPr lang="en-US">
              <a:solidFill>
                <a:srgbClr val="FFFFFF"/>
              </a:solidFill>
            </a:endParaRPr>
          </a:p>
        </p:txBody>
      </p:sp>
    </p:spTree>
    <p:extLst>
      <p:ext uri="{BB962C8B-B14F-4D97-AF65-F5344CB8AC3E}">
        <p14:creationId xmlns:p14="http://schemas.microsoft.com/office/powerpoint/2010/main" val="37428065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691B9-7A37-8131-0D21-232A5A5D1EEA}"/>
              </a:ext>
            </a:extLst>
          </p:cNvPr>
          <p:cNvSpPr>
            <a:spLocks noGrp="1"/>
          </p:cNvSpPr>
          <p:nvPr>
            <p:ph type="title"/>
          </p:nvPr>
        </p:nvSpPr>
        <p:spPr>
          <a:xfrm>
            <a:off x="581192" y="702156"/>
            <a:ext cx="8691242" cy="834544"/>
          </a:xfrm>
        </p:spPr>
        <p:txBody>
          <a:bodyPr>
            <a:normAutofit fontScale="90000"/>
          </a:bodyPr>
          <a:lstStyle/>
          <a:p>
            <a:r>
              <a:rPr lang="en-US" dirty="0"/>
              <a:t>Understanding Information Security and Privacy Threats</a:t>
            </a:r>
            <a:endParaRPr lang="en-IN" dirty="0"/>
          </a:p>
        </p:txBody>
      </p:sp>
      <p:sp>
        <p:nvSpPr>
          <p:cNvPr id="3" name="Content Placeholder 2">
            <a:extLst>
              <a:ext uri="{FF2B5EF4-FFF2-40B4-BE49-F238E27FC236}">
                <a16:creationId xmlns:a16="http://schemas.microsoft.com/office/drawing/2014/main" id="{E840F970-EDB5-1EBF-5A71-E6F37B2C2F11}"/>
              </a:ext>
            </a:extLst>
          </p:cNvPr>
          <p:cNvSpPr>
            <a:spLocks noGrp="1"/>
          </p:cNvSpPr>
          <p:nvPr>
            <p:ph idx="1"/>
          </p:nvPr>
        </p:nvSpPr>
        <p:spPr>
          <a:xfrm>
            <a:off x="581192" y="1536700"/>
            <a:ext cx="11029615" cy="511041"/>
          </a:xfrm>
        </p:spPr>
        <p:txBody>
          <a:bodyPr/>
          <a:lstStyle/>
          <a:p>
            <a:pPr marL="0" indent="0">
              <a:buNone/>
            </a:pPr>
            <a:r>
              <a:rPr lang="en-US" dirty="0"/>
              <a:t>Understanding Information Security and Privacy Threats</a:t>
            </a:r>
            <a:endParaRPr lang="en-IN" dirty="0"/>
          </a:p>
        </p:txBody>
      </p:sp>
      <p:sp>
        <p:nvSpPr>
          <p:cNvPr id="4" name="Footer Placeholder 3">
            <a:extLst>
              <a:ext uri="{FF2B5EF4-FFF2-40B4-BE49-F238E27FC236}">
                <a16:creationId xmlns:a16="http://schemas.microsoft.com/office/drawing/2014/main" id="{2B956CC1-6A18-CEED-E075-4A8C7A79A96E}"/>
              </a:ext>
            </a:extLst>
          </p:cNvPr>
          <p:cNvSpPr>
            <a:spLocks noGrp="1"/>
          </p:cNvSpPr>
          <p:nvPr>
            <p:ph type="ftr" sz="quarter" idx="11"/>
          </p:nvPr>
        </p:nvSpPr>
        <p:spPr/>
        <p:txBody>
          <a:bodyPr/>
          <a:lstStyle/>
          <a:p>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5945DF59-D261-2280-3528-3D795F39BBFC}"/>
              </a:ext>
            </a:extLst>
          </p:cNvPr>
          <p:cNvSpPr>
            <a:spLocks noGrp="1"/>
          </p:cNvSpPr>
          <p:nvPr>
            <p:ph type="sldNum" sz="quarter" idx="12"/>
          </p:nvPr>
        </p:nvSpPr>
        <p:spPr/>
        <p:txBody>
          <a:bodyPr/>
          <a:lstStyle/>
          <a:p>
            <a:fld id="{3A98EE3D-8CD1-4C3F-BD1C-C98C9596463C}" type="slidenum">
              <a:rPr lang="en-US" smtClean="0"/>
              <a:t>11</a:t>
            </a:fld>
            <a:endParaRPr lang="en-US" dirty="0"/>
          </a:p>
        </p:txBody>
      </p:sp>
      <p:grpSp>
        <p:nvGrpSpPr>
          <p:cNvPr id="24" name="Group 23">
            <a:extLst>
              <a:ext uri="{FF2B5EF4-FFF2-40B4-BE49-F238E27FC236}">
                <a16:creationId xmlns:a16="http://schemas.microsoft.com/office/drawing/2014/main" id="{DA2F30AF-B63D-E357-F8A4-ED218072D80A}"/>
              </a:ext>
            </a:extLst>
          </p:cNvPr>
          <p:cNvGrpSpPr/>
          <p:nvPr/>
        </p:nvGrpSpPr>
        <p:grpSpPr>
          <a:xfrm>
            <a:off x="456133" y="2518368"/>
            <a:ext cx="3460085" cy="3655625"/>
            <a:chOff x="456133" y="2518368"/>
            <a:chExt cx="3460085" cy="3655625"/>
          </a:xfrm>
        </p:grpSpPr>
        <p:pic>
          <p:nvPicPr>
            <p:cNvPr id="9" name="Picture 8">
              <a:extLst>
                <a:ext uri="{FF2B5EF4-FFF2-40B4-BE49-F238E27FC236}">
                  <a16:creationId xmlns:a16="http://schemas.microsoft.com/office/drawing/2014/main" id="{6E2E1DF2-79C1-B16B-8301-BEDB6036775A}"/>
                </a:ext>
              </a:extLst>
            </p:cNvPr>
            <p:cNvPicPr>
              <a:picLocks noChangeAspect="1"/>
            </p:cNvPicPr>
            <p:nvPr/>
          </p:nvPicPr>
          <p:blipFill>
            <a:blip r:embed="rId2"/>
            <a:stretch>
              <a:fillRect/>
            </a:stretch>
          </p:blipFill>
          <p:spPr>
            <a:xfrm flipH="1">
              <a:off x="1419101" y="2518368"/>
              <a:ext cx="1198266" cy="1198266"/>
            </a:xfrm>
            <a:prstGeom prst="rect">
              <a:avLst/>
            </a:prstGeom>
          </p:spPr>
        </p:pic>
        <p:sp>
          <p:nvSpPr>
            <p:cNvPr id="18" name="TextBox 17">
              <a:extLst>
                <a:ext uri="{FF2B5EF4-FFF2-40B4-BE49-F238E27FC236}">
                  <a16:creationId xmlns:a16="http://schemas.microsoft.com/office/drawing/2014/main" id="{A7D999FF-D055-BA9E-E147-67432CB669A0}"/>
                </a:ext>
              </a:extLst>
            </p:cNvPr>
            <p:cNvSpPr txBox="1"/>
            <p:nvPr/>
          </p:nvSpPr>
          <p:spPr>
            <a:xfrm>
              <a:off x="1509921" y="3701354"/>
              <a:ext cx="1016625" cy="369332"/>
            </a:xfrm>
            <a:prstGeom prst="rect">
              <a:avLst/>
            </a:prstGeom>
            <a:noFill/>
          </p:spPr>
          <p:txBody>
            <a:bodyPr wrap="none" rtlCol="0">
              <a:spAutoFit/>
            </a:bodyPr>
            <a:lstStyle/>
            <a:p>
              <a:r>
                <a:rPr lang="en-IN" b="1" dirty="0"/>
                <a:t>Phishing</a:t>
              </a:r>
            </a:p>
          </p:txBody>
        </p:sp>
        <p:sp>
          <p:nvSpPr>
            <p:cNvPr id="21" name="TextBox 20">
              <a:extLst>
                <a:ext uri="{FF2B5EF4-FFF2-40B4-BE49-F238E27FC236}">
                  <a16:creationId xmlns:a16="http://schemas.microsoft.com/office/drawing/2014/main" id="{8F3D98B0-69BB-27FB-10E8-423383DE2C9D}"/>
                </a:ext>
              </a:extLst>
            </p:cNvPr>
            <p:cNvSpPr txBox="1"/>
            <p:nvPr/>
          </p:nvSpPr>
          <p:spPr>
            <a:xfrm>
              <a:off x="456133" y="4315536"/>
              <a:ext cx="3460085" cy="1858457"/>
            </a:xfrm>
            <a:prstGeom prst="rect">
              <a:avLst/>
            </a:prstGeom>
            <a:noFill/>
          </p:spPr>
          <p:txBody>
            <a:bodyPr wrap="square" rtlCol="0">
              <a:spAutoFit/>
            </a:bodyPr>
            <a:lstStyle/>
            <a:p>
              <a:pPr lvl="0" algn="ctr">
                <a:lnSpc>
                  <a:spcPct val="150000"/>
                </a:lnSpc>
              </a:pPr>
              <a:r>
                <a:rPr lang="en-US" sz="1300" dirty="0"/>
                <a:t>A phishing attack is a deceptive cybercrime technique where attackers masquerade as trustworthy entities, often through fake emails or websites, to trick individuals into divulging sensitive information such as passwords or financial details. </a:t>
              </a:r>
              <a:endParaRPr kumimoji="0" lang="en-US" sz="1300" b="0" i="0" u="none" strike="noStrike" kern="1200" cap="none" spc="0" normalizeH="0" baseline="0" noProof="0" dirty="0">
                <a:ln>
                  <a:noFill/>
                </a:ln>
                <a:solidFill>
                  <a:srgbClr val="002060"/>
                </a:solidFill>
                <a:effectLst/>
                <a:uLnTx/>
                <a:uFillTx/>
                <a:latin typeface="Montserrat" panose="00000500000000000000" pitchFamily="2" charset="0"/>
                <a:ea typeface="Roboto Light" panose="02000000000000000000" pitchFamily="2" charset="0"/>
              </a:endParaRPr>
            </a:p>
          </p:txBody>
        </p:sp>
      </p:grpSp>
      <p:grpSp>
        <p:nvGrpSpPr>
          <p:cNvPr id="25" name="Group 24">
            <a:extLst>
              <a:ext uri="{FF2B5EF4-FFF2-40B4-BE49-F238E27FC236}">
                <a16:creationId xmlns:a16="http://schemas.microsoft.com/office/drawing/2014/main" id="{9CA130DC-0B8C-B066-DF7A-4211BDFEAF72}"/>
              </a:ext>
            </a:extLst>
          </p:cNvPr>
          <p:cNvGrpSpPr/>
          <p:nvPr/>
        </p:nvGrpSpPr>
        <p:grpSpPr>
          <a:xfrm>
            <a:off x="4533900" y="2521327"/>
            <a:ext cx="3124199" cy="3652666"/>
            <a:chOff x="4533900" y="2521327"/>
            <a:chExt cx="3124199" cy="3652666"/>
          </a:xfrm>
        </p:grpSpPr>
        <p:pic>
          <p:nvPicPr>
            <p:cNvPr id="11" name="Picture 10">
              <a:extLst>
                <a:ext uri="{FF2B5EF4-FFF2-40B4-BE49-F238E27FC236}">
                  <a16:creationId xmlns:a16="http://schemas.microsoft.com/office/drawing/2014/main" id="{9350FCBD-47CC-6B12-5230-2F0EFE71773F}"/>
                </a:ext>
              </a:extLst>
            </p:cNvPr>
            <p:cNvPicPr>
              <a:picLocks noChangeAspect="1"/>
            </p:cNvPicPr>
            <p:nvPr/>
          </p:nvPicPr>
          <p:blipFill>
            <a:blip r:embed="rId3"/>
            <a:stretch>
              <a:fillRect/>
            </a:stretch>
          </p:blipFill>
          <p:spPr>
            <a:xfrm flipH="1">
              <a:off x="5496866" y="2521327"/>
              <a:ext cx="1198266" cy="1198266"/>
            </a:xfrm>
            <a:prstGeom prst="rect">
              <a:avLst/>
            </a:prstGeom>
          </p:spPr>
        </p:pic>
        <p:sp>
          <p:nvSpPr>
            <p:cNvPr id="19" name="TextBox 18">
              <a:extLst>
                <a:ext uri="{FF2B5EF4-FFF2-40B4-BE49-F238E27FC236}">
                  <a16:creationId xmlns:a16="http://schemas.microsoft.com/office/drawing/2014/main" id="{8A431657-C8A3-FF0E-CB60-7D8E80678547}"/>
                </a:ext>
              </a:extLst>
            </p:cNvPr>
            <p:cNvSpPr txBox="1"/>
            <p:nvPr/>
          </p:nvSpPr>
          <p:spPr>
            <a:xfrm>
              <a:off x="5105182" y="3719593"/>
              <a:ext cx="1981633" cy="369332"/>
            </a:xfrm>
            <a:prstGeom prst="rect">
              <a:avLst/>
            </a:prstGeom>
            <a:noFill/>
          </p:spPr>
          <p:txBody>
            <a:bodyPr wrap="none" rtlCol="0">
              <a:spAutoFit/>
            </a:bodyPr>
            <a:lstStyle/>
            <a:p>
              <a:r>
                <a:rPr lang="en-IN" b="1" dirty="0"/>
                <a:t>Social Engineering</a:t>
              </a:r>
            </a:p>
          </p:txBody>
        </p:sp>
        <p:sp>
          <p:nvSpPr>
            <p:cNvPr id="22" name="TextBox 21">
              <a:extLst>
                <a:ext uri="{FF2B5EF4-FFF2-40B4-BE49-F238E27FC236}">
                  <a16:creationId xmlns:a16="http://schemas.microsoft.com/office/drawing/2014/main" id="{BFBF2E36-9456-81BB-FE54-1A22F4E6375A}"/>
                </a:ext>
              </a:extLst>
            </p:cNvPr>
            <p:cNvSpPr txBox="1"/>
            <p:nvPr/>
          </p:nvSpPr>
          <p:spPr>
            <a:xfrm>
              <a:off x="4533900" y="4315536"/>
              <a:ext cx="3124199" cy="1858457"/>
            </a:xfrm>
            <a:prstGeom prst="rect">
              <a:avLst/>
            </a:prstGeom>
            <a:noFill/>
          </p:spPr>
          <p:txBody>
            <a:bodyPr wrap="square" rtlCol="0">
              <a:spAutoFit/>
            </a:bodyPr>
            <a:lstStyle/>
            <a:p>
              <a:pPr lvl="0" algn="ctr">
                <a:lnSpc>
                  <a:spcPct val="150000"/>
                </a:lnSpc>
              </a:pPr>
              <a:r>
                <a:rPr lang="en-US" sz="1300" dirty="0"/>
                <a:t>A social engineering attack is a manipulative tactic employed by cybercriminals to exploit human behavior, deceiving individuals into divulging confidential information or performing actions that compromise security. </a:t>
              </a:r>
              <a:endParaRPr kumimoji="0" lang="en-US" sz="1300" b="0" i="0" u="none" strike="noStrike" kern="1200" cap="none" spc="0" normalizeH="0" baseline="0" noProof="0" dirty="0">
                <a:ln>
                  <a:noFill/>
                </a:ln>
                <a:solidFill>
                  <a:srgbClr val="002060"/>
                </a:solidFill>
                <a:effectLst/>
                <a:uLnTx/>
                <a:uFillTx/>
                <a:latin typeface="Montserrat" panose="00000500000000000000" pitchFamily="2" charset="0"/>
                <a:ea typeface="Roboto Light" panose="02000000000000000000" pitchFamily="2" charset="0"/>
              </a:endParaRPr>
            </a:p>
          </p:txBody>
        </p:sp>
      </p:grpSp>
      <p:grpSp>
        <p:nvGrpSpPr>
          <p:cNvPr id="26" name="Group 25">
            <a:extLst>
              <a:ext uri="{FF2B5EF4-FFF2-40B4-BE49-F238E27FC236}">
                <a16:creationId xmlns:a16="http://schemas.microsoft.com/office/drawing/2014/main" id="{58E5F5CA-812F-D006-3C53-E6000A9B84E0}"/>
              </a:ext>
            </a:extLst>
          </p:cNvPr>
          <p:cNvGrpSpPr/>
          <p:nvPr/>
        </p:nvGrpSpPr>
        <p:grpSpPr>
          <a:xfrm>
            <a:off x="8611666" y="2518368"/>
            <a:ext cx="3124199" cy="3025882"/>
            <a:chOff x="8611666" y="2518368"/>
            <a:chExt cx="3124199" cy="3025882"/>
          </a:xfrm>
        </p:grpSpPr>
        <p:pic>
          <p:nvPicPr>
            <p:cNvPr id="13" name="Picture 12">
              <a:extLst>
                <a:ext uri="{FF2B5EF4-FFF2-40B4-BE49-F238E27FC236}">
                  <a16:creationId xmlns:a16="http://schemas.microsoft.com/office/drawing/2014/main" id="{4208B0A0-D89D-D44A-209C-14F7D34805D6}"/>
                </a:ext>
              </a:extLst>
            </p:cNvPr>
            <p:cNvPicPr>
              <a:picLocks noChangeAspect="1"/>
            </p:cNvPicPr>
            <p:nvPr/>
          </p:nvPicPr>
          <p:blipFill>
            <a:blip r:embed="rId4"/>
            <a:stretch>
              <a:fillRect/>
            </a:stretch>
          </p:blipFill>
          <p:spPr>
            <a:xfrm flipH="1">
              <a:off x="9574633" y="2518368"/>
              <a:ext cx="1198266" cy="1198266"/>
            </a:xfrm>
            <a:prstGeom prst="rect">
              <a:avLst/>
            </a:prstGeom>
          </p:spPr>
        </p:pic>
        <p:sp>
          <p:nvSpPr>
            <p:cNvPr id="20" name="TextBox 19">
              <a:extLst>
                <a:ext uri="{FF2B5EF4-FFF2-40B4-BE49-F238E27FC236}">
                  <a16:creationId xmlns:a16="http://schemas.microsoft.com/office/drawing/2014/main" id="{A29B0A5E-1FC4-1B3C-BDCD-3F642681427B}"/>
                </a:ext>
              </a:extLst>
            </p:cNvPr>
            <p:cNvSpPr txBox="1"/>
            <p:nvPr/>
          </p:nvSpPr>
          <p:spPr>
            <a:xfrm>
              <a:off x="9446804" y="3719593"/>
              <a:ext cx="1453924" cy="369332"/>
            </a:xfrm>
            <a:prstGeom prst="rect">
              <a:avLst/>
            </a:prstGeom>
            <a:noFill/>
          </p:spPr>
          <p:txBody>
            <a:bodyPr wrap="none" rtlCol="0">
              <a:spAutoFit/>
            </a:bodyPr>
            <a:lstStyle/>
            <a:p>
              <a:r>
                <a:rPr lang="en-IN" b="1" dirty="0"/>
                <a:t>Ransomware</a:t>
              </a:r>
            </a:p>
          </p:txBody>
        </p:sp>
        <p:sp>
          <p:nvSpPr>
            <p:cNvPr id="23" name="TextBox 22">
              <a:extLst>
                <a:ext uri="{FF2B5EF4-FFF2-40B4-BE49-F238E27FC236}">
                  <a16:creationId xmlns:a16="http://schemas.microsoft.com/office/drawing/2014/main" id="{655A7386-34A9-A572-A1AD-445540147DE3}"/>
                </a:ext>
              </a:extLst>
            </p:cNvPr>
            <p:cNvSpPr txBox="1"/>
            <p:nvPr/>
          </p:nvSpPr>
          <p:spPr>
            <a:xfrm>
              <a:off x="8611666" y="4285957"/>
              <a:ext cx="3124199" cy="1258293"/>
            </a:xfrm>
            <a:prstGeom prst="rect">
              <a:avLst/>
            </a:prstGeom>
            <a:noFill/>
          </p:spPr>
          <p:txBody>
            <a:bodyPr wrap="square" rtlCol="0">
              <a:spAutoFit/>
            </a:bodyPr>
            <a:lstStyle/>
            <a:p>
              <a:pPr lvl="0" algn="ctr">
                <a:lnSpc>
                  <a:spcPct val="150000"/>
                </a:lnSpc>
              </a:pPr>
              <a:r>
                <a:rPr lang="en-US" sz="1300" dirty="0"/>
                <a:t>A ransomware attack is a malicious act where cybercriminals encrypt a victim's files, demanding a ransom payment in exchange for the decryption key. </a:t>
              </a:r>
              <a:endParaRPr kumimoji="0" lang="en-US" sz="1300" b="0" i="0" u="none" strike="noStrike" kern="1200" cap="none" spc="0" normalizeH="0" baseline="0" noProof="0" dirty="0">
                <a:ln>
                  <a:noFill/>
                </a:ln>
                <a:solidFill>
                  <a:srgbClr val="002060"/>
                </a:solidFill>
                <a:effectLst/>
                <a:uLnTx/>
                <a:uFillTx/>
                <a:latin typeface="Montserrat" panose="00000500000000000000" pitchFamily="2" charset="0"/>
                <a:ea typeface="Roboto Light" panose="02000000000000000000" pitchFamily="2" charset="0"/>
              </a:endParaRPr>
            </a:p>
          </p:txBody>
        </p:sp>
      </p:grpSp>
    </p:spTree>
    <p:extLst>
      <p:ext uri="{BB962C8B-B14F-4D97-AF65-F5344CB8AC3E}">
        <p14:creationId xmlns:p14="http://schemas.microsoft.com/office/powerpoint/2010/main" val="2494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48728E-2EDF-4F60-A97C-C0F08E06D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5" name="Rectangle 14">
            <a:extLst>
              <a:ext uri="{FF2B5EF4-FFF2-40B4-BE49-F238E27FC236}">
                <a16:creationId xmlns:a16="http://schemas.microsoft.com/office/drawing/2014/main" id="{78CBB40F-4E03-45AE-9020-C27B0AE7F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7" name="Rectangle 16">
            <a:extLst>
              <a:ext uri="{FF2B5EF4-FFF2-40B4-BE49-F238E27FC236}">
                <a16:creationId xmlns:a16="http://schemas.microsoft.com/office/drawing/2014/main" id="{A9F7CCD1-513F-4B7A-9497-7AA9144DB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9" name="Rectangle 18">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 name="Title 5">
            <a:extLst>
              <a:ext uri="{FF2B5EF4-FFF2-40B4-BE49-F238E27FC236}">
                <a16:creationId xmlns:a16="http://schemas.microsoft.com/office/drawing/2014/main" id="{BFD877A2-2A96-8CC3-8040-754950645DB4}"/>
              </a:ext>
            </a:extLst>
          </p:cNvPr>
          <p:cNvSpPr>
            <a:spLocks noGrp="1"/>
          </p:cNvSpPr>
          <p:nvPr>
            <p:ph type="title"/>
          </p:nvPr>
        </p:nvSpPr>
        <p:spPr>
          <a:xfrm>
            <a:off x="581192" y="702156"/>
            <a:ext cx="11029616" cy="1188720"/>
          </a:xfrm>
        </p:spPr>
        <p:txBody>
          <a:bodyPr vert="horz" lIns="91440" tIns="45720" rIns="91440" bIns="45720" rtlCol="0" anchor="b">
            <a:normAutofit/>
          </a:bodyPr>
          <a:lstStyle/>
          <a:p>
            <a:r>
              <a:rPr lang="en-US" sz="2800" b="0" kern="1200" cap="all" dirty="0">
                <a:solidFill>
                  <a:schemeClr val="tx1">
                    <a:lumMod val="85000"/>
                    <a:lumOff val="15000"/>
                  </a:schemeClr>
                </a:solidFill>
                <a:latin typeface="+mj-lt"/>
                <a:ea typeface="+mj-ea"/>
                <a:cs typeface="+mj-cs"/>
              </a:rPr>
              <a:t>Phishing attacks</a:t>
            </a:r>
          </a:p>
        </p:txBody>
      </p:sp>
      <p:sp>
        <p:nvSpPr>
          <p:cNvPr id="21" name="Rectangle 20">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3" name="Rectangle 22">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5" name="Rectangle 24">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7" name="Content Placeholder 6">
            <a:extLst>
              <a:ext uri="{FF2B5EF4-FFF2-40B4-BE49-F238E27FC236}">
                <a16:creationId xmlns:a16="http://schemas.microsoft.com/office/drawing/2014/main" id="{41F7C222-9263-DD7A-6318-C7C854E98940}"/>
              </a:ext>
            </a:extLst>
          </p:cNvPr>
          <p:cNvSpPr>
            <a:spLocks/>
          </p:cNvSpPr>
          <p:nvPr/>
        </p:nvSpPr>
        <p:spPr>
          <a:xfrm>
            <a:off x="5288099" y="2341563"/>
            <a:ext cx="4496242" cy="3149074"/>
          </a:xfrm>
          <a:prstGeom prst="rect">
            <a:avLst/>
          </a:prstGeom>
        </p:spPr>
        <p:txBody>
          <a:bodyPr/>
          <a:lstStyle/>
          <a:p>
            <a:pPr defTabSz="612648">
              <a:spcAft>
                <a:spcPts val="600"/>
              </a:spcAft>
            </a:pPr>
            <a:r>
              <a:rPr lang="en-US" sz="2800" kern="1200" dirty="0">
                <a:solidFill>
                  <a:schemeClr val="tx1"/>
                </a:solidFill>
                <a:latin typeface="+mn-lt"/>
                <a:ea typeface="+mn-ea"/>
                <a:cs typeface="+mn-cs"/>
              </a:rPr>
              <a:t>The goal is to exploit human psychology and compromise security by manipulating victims into unwittingly providing access to confidential data.</a:t>
            </a:r>
            <a:endParaRPr lang="en-IN" sz="4000" dirty="0"/>
          </a:p>
        </p:txBody>
      </p:sp>
      <p:sp>
        <p:nvSpPr>
          <p:cNvPr id="4" name="Footer Placeholder 3">
            <a:extLst>
              <a:ext uri="{FF2B5EF4-FFF2-40B4-BE49-F238E27FC236}">
                <a16:creationId xmlns:a16="http://schemas.microsoft.com/office/drawing/2014/main" id="{6886357A-2635-BD3A-38C0-14DCA9BDA1C9}"/>
              </a:ext>
            </a:extLst>
          </p:cNvPr>
          <p:cNvSpPr>
            <a:spLocks/>
          </p:cNvSpPr>
          <p:nvPr/>
        </p:nvSpPr>
        <p:spPr>
          <a:xfrm>
            <a:off x="271146" y="6409939"/>
            <a:ext cx="4676213" cy="246834"/>
          </a:xfrm>
          <a:prstGeom prst="rect">
            <a:avLst/>
          </a:prstGeom>
        </p:spPr>
        <p:txBody>
          <a:bodyPr/>
          <a:lstStyle/>
          <a:p>
            <a:pPr defTabSz="612648">
              <a:spcAft>
                <a:spcPts val="600"/>
              </a:spcAft>
            </a:pPr>
            <a:r>
              <a:rPr lang="en-US" sz="1050" kern="1200">
                <a:solidFill>
                  <a:schemeClr val="tx1"/>
                </a:solidFill>
                <a:latin typeface="+mn-lt"/>
                <a:ea typeface="+mn-ea"/>
                <a:cs typeface="+mn-cs"/>
              </a:rPr>
              <a:t>Privacy and Information Security Awareness</a:t>
            </a:r>
            <a:endParaRPr lang="en-US" sz="3600"/>
          </a:p>
        </p:txBody>
      </p:sp>
      <p:sp>
        <p:nvSpPr>
          <p:cNvPr id="5" name="Slide Number Placeholder 4">
            <a:extLst>
              <a:ext uri="{FF2B5EF4-FFF2-40B4-BE49-F238E27FC236}">
                <a16:creationId xmlns:a16="http://schemas.microsoft.com/office/drawing/2014/main" id="{0BC63488-DAC4-5D67-0687-E9991037B029}"/>
              </a:ext>
            </a:extLst>
          </p:cNvPr>
          <p:cNvSpPr>
            <a:spLocks/>
          </p:cNvSpPr>
          <p:nvPr/>
        </p:nvSpPr>
        <p:spPr>
          <a:xfrm>
            <a:off x="11389705" y="6286522"/>
            <a:ext cx="711524" cy="246834"/>
          </a:xfrm>
          <a:prstGeom prst="rect">
            <a:avLst/>
          </a:prstGeom>
        </p:spPr>
        <p:txBody>
          <a:bodyPr/>
          <a:lstStyle/>
          <a:p>
            <a:pPr defTabSz="612648">
              <a:spcAft>
                <a:spcPts val="600"/>
              </a:spcAft>
            </a:pPr>
            <a:fld id="{3A98EE3D-8CD1-4C3F-BD1C-C98C9596463C}" type="slidenum">
              <a:rPr lang="en-US" sz="1206" kern="1200">
                <a:solidFill>
                  <a:schemeClr val="tx1"/>
                </a:solidFill>
                <a:latin typeface="+mn-lt"/>
                <a:ea typeface="+mn-ea"/>
                <a:cs typeface="+mn-cs"/>
              </a:rPr>
              <a:pPr defTabSz="612648">
                <a:spcAft>
                  <a:spcPts val="600"/>
                </a:spcAft>
              </a:pPr>
              <a:t>12</a:t>
            </a:fld>
            <a:endParaRPr lang="en-US" dirty="0"/>
          </a:p>
        </p:txBody>
      </p:sp>
      <p:pic>
        <p:nvPicPr>
          <p:cNvPr id="4098" name="Picture 2" descr="What is Phishing Attack? | Phishing Techniques and Prevention Methods">
            <a:extLst>
              <a:ext uri="{FF2B5EF4-FFF2-40B4-BE49-F238E27FC236}">
                <a16:creationId xmlns:a16="http://schemas.microsoft.com/office/drawing/2014/main" id="{B99342FA-7683-BA1B-F8D2-767CC86EE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2" y="2149733"/>
            <a:ext cx="4056122" cy="3277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40039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397CD4-9B43-A769-E061-9BB95769FCE2}"/>
              </a:ext>
            </a:extLst>
          </p:cNvPr>
          <p:cNvSpPr>
            <a:spLocks noGrp="1"/>
          </p:cNvSpPr>
          <p:nvPr>
            <p:ph type="ftr" sz="quarter" idx="11"/>
          </p:nvPr>
        </p:nvSpPr>
        <p:spPr/>
        <p:txBody>
          <a:bodyPr/>
          <a:lstStyle/>
          <a:p>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DF356F08-2E38-6CFE-9E41-1916F7A8F6C9}"/>
              </a:ext>
            </a:extLst>
          </p:cNvPr>
          <p:cNvSpPr>
            <a:spLocks noGrp="1"/>
          </p:cNvSpPr>
          <p:nvPr>
            <p:ph type="sldNum" sz="quarter" idx="12"/>
          </p:nvPr>
        </p:nvSpPr>
        <p:spPr/>
        <p:txBody>
          <a:bodyPr/>
          <a:lstStyle/>
          <a:p>
            <a:fld id="{3A98EE3D-8CD1-4C3F-BD1C-C98C9596463C}" type="slidenum">
              <a:rPr lang="en-US" smtClean="0"/>
              <a:t>13</a:t>
            </a:fld>
            <a:endParaRPr lang="en-US" dirty="0"/>
          </a:p>
        </p:txBody>
      </p:sp>
      <p:sp>
        <p:nvSpPr>
          <p:cNvPr id="6" name="Title 5">
            <a:extLst>
              <a:ext uri="{FF2B5EF4-FFF2-40B4-BE49-F238E27FC236}">
                <a16:creationId xmlns:a16="http://schemas.microsoft.com/office/drawing/2014/main" id="{D0DCF888-7FDC-9292-AC23-76B762CF5991}"/>
              </a:ext>
            </a:extLst>
          </p:cNvPr>
          <p:cNvSpPr>
            <a:spLocks noGrp="1"/>
          </p:cNvSpPr>
          <p:nvPr>
            <p:ph type="title"/>
          </p:nvPr>
        </p:nvSpPr>
        <p:spPr/>
        <p:txBody>
          <a:bodyPr>
            <a:normAutofit fontScale="90000"/>
          </a:bodyPr>
          <a:lstStyle/>
          <a:p>
            <a:r>
              <a:rPr lang="en-IN" sz="2800" dirty="0"/>
              <a:t>Spot the fake mail</a:t>
            </a:r>
            <a:endParaRPr lang="en-IN" dirty="0"/>
          </a:p>
        </p:txBody>
      </p:sp>
      <p:pic>
        <p:nvPicPr>
          <p:cNvPr id="7" name="Picture 6">
            <a:extLst>
              <a:ext uri="{FF2B5EF4-FFF2-40B4-BE49-F238E27FC236}">
                <a16:creationId xmlns:a16="http://schemas.microsoft.com/office/drawing/2014/main" id="{95D8DBC3-4DFB-7FB6-3E18-7C3BEDC76993}"/>
              </a:ext>
            </a:extLst>
          </p:cNvPr>
          <p:cNvPicPr>
            <a:picLocks noChangeAspect="1"/>
          </p:cNvPicPr>
          <p:nvPr/>
        </p:nvPicPr>
        <p:blipFill rotWithShape="1">
          <a:blip r:embed="rId2">
            <a:extLst>
              <a:ext uri="{28A0092B-C50C-407E-A947-70E740481C1C}">
                <a14:useLocalDpi xmlns:a14="http://schemas.microsoft.com/office/drawing/2010/main" val="0"/>
              </a:ext>
            </a:extLst>
          </a:blip>
          <a:srcRect l="24439" t="27256" r="22303" b="5491"/>
          <a:stretch/>
        </p:blipFill>
        <p:spPr>
          <a:xfrm>
            <a:off x="7892" y="1651702"/>
            <a:ext cx="6088108" cy="4772212"/>
          </a:xfrm>
          <a:prstGeom prst="rect">
            <a:avLst/>
          </a:prstGeom>
          <a:ln>
            <a:solidFill>
              <a:srgbClr val="002060"/>
            </a:solidFill>
          </a:ln>
        </p:spPr>
      </p:pic>
      <p:pic>
        <p:nvPicPr>
          <p:cNvPr id="8" name="Picture 7">
            <a:extLst>
              <a:ext uri="{FF2B5EF4-FFF2-40B4-BE49-F238E27FC236}">
                <a16:creationId xmlns:a16="http://schemas.microsoft.com/office/drawing/2014/main" id="{C39762BE-256E-91CE-C225-9D1A7B6BEDF5}"/>
              </a:ext>
            </a:extLst>
          </p:cNvPr>
          <p:cNvPicPr>
            <a:picLocks noChangeAspect="1"/>
          </p:cNvPicPr>
          <p:nvPr/>
        </p:nvPicPr>
        <p:blipFill rotWithShape="1">
          <a:blip r:embed="rId3">
            <a:extLst>
              <a:ext uri="{28A0092B-C50C-407E-A947-70E740481C1C}">
                <a14:useLocalDpi xmlns:a14="http://schemas.microsoft.com/office/drawing/2010/main" val="0"/>
              </a:ext>
            </a:extLst>
          </a:blip>
          <a:srcRect l="24347" t="26666" r="21364" b="5686"/>
          <a:stretch/>
        </p:blipFill>
        <p:spPr>
          <a:xfrm>
            <a:off x="6096000" y="1651702"/>
            <a:ext cx="6127797" cy="4772212"/>
          </a:xfrm>
          <a:prstGeom prst="rect">
            <a:avLst/>
          </a:prstGeom>
          <a:ln>
            <a:solidFill>
              <a:srgbClr val="002060"/>
            </a:solidFill>
          </a:ln>
        </p:spPr>
      </p:pic>
      <p:pic>
        <p:nvPicPr>
          <p:cNvPr id="9" name="Picture 8">
            <a:extLst>
              <a:ext uri="{FF2B5EF4-FFF2-40B4-BE49-F238E27FC236}">
                <a16:creationId xmlns:a16="http://schemas.microsoft.com/office/drawing/2014/main" id="{7F356268-0A9D-727F-8161-52FCB328D527}"/>
              </a:ext>
            </a:extLst>
          </p:cNvPr>
          <p:cNvPicPr>
            <a:picLocks noChangeAspect="1"/>
          </p:cNvPicPr>
          <p:nvPr/>
        </p:nvPicPr>
        <p:blipFill rotWithShape="1">
          <a:blip r:embed="rId4">
            <a:extLst>
              <a:ext uri="{28A0092B-C50C-407E-A947-70E740481C1C}">
                <a14:useLocalDpi xmlns:a14="http://schemas.microsoft.com/office/drawing/2010/main" val="0"/>
              </a:ext>
            </a:extLst>
          </a:blip>
          <a:srcRect l="24224" t="27843" r="21732" b="5687"/>
          <a:stretch/>
        </p:blipFill>
        <p:spPr>
          <a:xfrm>
            <a:off x="6146377" y="1651702"/>
            <a:ext cx="6127797" cy="4772212"/>
          </a:xfrm>
          <a:prstGeom prst="rect">
            <a:avLst/>
          </a:prstGeom>
          <a:ln>
            <a:solidFill>
              <a:srgbClr val="002060"/>
            </a:solidFill>
          </a:ln>
        </p:spPr>
      </p:pic>
      <p:grpSp>
        <p:nvGrpSpPr>
          <p:cNvPr id="10" name="Group 9">
            <a:extLst>
              <a:ext uri="{FF2B5EF4-FFF2-40B4-BE49-F238E27FC236}">
                <a16:creationId xmlns:a16="http://schemas.microsoft.com/office/drawing/2014/main" id="{7D3793E8-4053-8C38-4745-91F8DCA8BC3D}"/>
              </a:ext>
            </a:extLst>
          </p:cNvPr>
          <p:cNvGrpSpPr/>
          <p:nvPr/>
        </p:nvGrpSpPr>
        <p:grpSpPr>
          <a:xfrm>
            <a:off x="7892" y="1651702"/>
            <a:ext cx="6037731" cy="4772212"/>
            <a:chOff x="0" y="1873291"/>
            <a:chExt cx="6037731" cy="4772212"/>
          </a:xfrm>
        </p:grpSpPr>
        <p:pic>
          <p:nvPicPr>
            <p:cNvPr id="11" name="Picture 10">
              <a:extLst>
                <a:ext uri="{FF2B5EF4-FFF2-40B4-BE49-F238E27FC236}">
                  <a16:creationId xmlns:a16="http://schemas.microsoft.com/office/drawing/2014/main" id="{52F4CD39-285E-956A-3FAE-74E51D7FEBF4}"/>
                </a:ext>
              </a:extLst>
            </p:cNvPr>
            <p:cNvPicPr>
              <a:picLocks noChangeAspect="1"/>
            </p:cNvPicPr>
            <p:nvPr/>
          </p:nvPicPr>
          <p:blipFill rotWithShape="1">
            <a:blip r:embed="rId5">
              <a:extLst>
                <a:ext uri="{28A0092B-C50C-407E-A947-70E740481C1C}">
                  <a14:useLocalDpi xmlns:a14="http://schemas.microsoft.com/office/drawing/2010/main" val="0"/>
                </a:ext>
              </a:extLst>
            </a:blip>
            <a:srcRect l="24469" t="27843" r="20506" b="9804"/>
            <a:stretch/>
          </p:blipFill>
          <p:spPr>
            <a:xfrm>
              <a:off x="0" y="1873291"/>
              <a:ext cx="6037731" cy="4772212"/>
            </a:xfrm>
            <a:prstGeom prst="rect">
              <a:avLst/>
            </a:prstGeom>
            <a:ln>
              <a:solidFill>
                <a:srgbClr val="002060"/>
              </a:solidFill>
            </a:ln>
          </p:spPr>
        </p:pic>
        <p:sp>
          <p:nvSpPr>
            <p:cNvPr id="12" name="Rectangle 11">
              <a:extLst>
                <a:ext uri="{FF2B5EF4-FFF2-40B4-BE49-F238E27FC236}">
                  <a16:creationId xmlns:a16="http://schemas.microsoft.com/office/drawing/2014/main" id="{BBF9DB51-985F-9DE6-912F-8A0DB4FE686F}"/>
                </a:ext>
              </a:extLst>
            </p:cNvPr>
            <p:cNvSpPr/>
            <p:nvPr/>
          </p:nvSpPr>
          <p:spPr>
            <a:xfrm>
              <a:off x="2151529" y="3281082"/>
              <a:ext cx="954742" cy="134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3" name="Group 12">
            <a:extLst>
              <a:ext uri="{FF2B5EF4-FFF2-40B4-BE49-F238E27FC236}">
                <a16:creationId xmlns:a16="http://schemas.microsoft.com/office/drawing/2014/main" id="{34B04EC2-A75F-CC49-9BEA-E260E2C3F7F3}"/>
              </a:ext>
            </a:extLst>
          </p:cNvPr>
          <p:cNvGrpSpPr/>
          <p:nvPr/>
        </p:nvGrpSpPr>
        <p:grpSpPr>
          <a:xfrm>
            <a:off x="6742414" y="1651702"/>
            <a:ext cx="4020671" cy="4157797"/>
            <a:chOff x="6734522" y="1873291"/>
            <a:chExt cx="4020671" cy="4157797"/>
          </a:xfrm>
        </p:grpSpPr>
        <p:sp>
          <p:nvSpPr>
            <p:cNvPr id="14" name="Multiply 22">
              <a:extLst>
                <a:ext uri="{FF2B5EF4-FFF2-40B4-BE49-F238E27FC236}">
                  <a16:creationId xmlns:a16="http://schemas.microsoft.com/office/drawing/2014/main" id="{3DD5FE0D-A316-78CF-D80C-A2E19ADD70FC}"/>
                </a:ext>
              </a:extLst>
            </p:cNvPr>
            <p:cNvSpPr/>
            <p:nvPr/>
          </p:nvSpPr>
          <p:spPr>
            <a:xfrm>
              <a:off x="6734522" y="1873291"/>
              <a:ext cx="4020671" cy="4157797"/>
            </a:xfrm>
            <a:prstGeom prst="mathMultiply">
              <a:avLst>
                <a:gd name="adj1" fmla="val 131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64AA8499-102E-A0C1-5CF5-A738411D7DA7}"/>
                </a:ext>
              </a:extLst>
            </p:cNvPr>
            <p:cNvSpPr txBox="1"/>
            <p:nvPr/>
          </p:nvSpPr>
          <p:spPr>
            <a:xfrm>
              <a:off x="6857449" y="5255657"/>
              <a:ext cx="3774816" cy="523220"/>
            </a:xfrm>
            <a:prstGeom prst="rect">
              <a:avLst/>
            </a:prstGeom>
            <a:noFill/>
          </p:spPr>
          <p:txBody>
            <a:bodyPr wrap="none" rtlCol="0">
              <a:spAutoFit/>
            </a:bodyPr>
            <a:lstStyle/>
            <a:p>
              <a:r>
                <a:rPr lang="en-IN" sz="2800" b="1" dirty="0">
                  <a:solidFill>
                    <a:srgbClr val="FF0000"/>
                  </a:solidFill>
                </a:rPr>
                <a:t>FAKE / Phishing mail</a:t>
              </a:r>
            </a:p>
          </p:txBody>
        </p:sp>
      </p:grpSp>
    </p:spTree>
    <p:extLst>
      <p:ext uri="{BB962C8B-B14F-4D97-AF65-F5344CB8AC3E}">
        <p14:creationId xmlns:p14="http://schemas.microsoft.com/office/powerpoint/2010/main" val="19846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par>
                                <p:cTn id="21" presetID="21"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48728E-2EDF-4F60-A97C-C0F08E06D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5" name="Rectangle 14">
            <a:extLst>
              <a:ext uri="{FF2B5EF4-FFF2-40B4-BE49-F238E27FC236}">
                <a16:creationId xmlns:a16="http://schemas.microsoft.com/office/drawing/2014/main" id="{78CBB40F-4E03-45AE-9020-C27B0AE7F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7" name="Rectangle 16">
            <a:extLst>
              <a:ext uri="{FF2B5EF4-FFF2-40B4-BE49-F238E27FC236}">
                <a16:creationId xmlns:a16="http://schemas.microsoft.com/office/drawing/2014/main" id="{A9F7CCD1-513F-4B7A-9497-7AA9144DB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9" name="Rectangle 18">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 name="Title 5">
            <a:extLst>
              <a:ext uri="{FF2B5EF4-FFF2-40B4-BE49-F238E27FC236}">
                <a16:creationId xmlns:a16="http://schemas.microsoft.com/office/drawing/2014/main" id="{BFD877A2-2A96-8CC3-8040-754950645DB4}"/>
              </a:ext>
            </a:extLst>
          </p:cNvPr>
          <p:cNvSpPr>
            <a:spLocks noGrp="1"/>
          </p:cNvSpPr>
          <p:nvPr>
            <p:ph type="title"/>
          </p:nvPr>
        </p:nvSpPr>
        <p:spPr>
          <a:xfrm>
            <a:off x="581192" y="702156"/>
            <a:ext cx="11029616" cy="1188720"/>
          </a:xfrm>
        </p:spPr>
        <p:txBody>
          <a:bodyPr vert="horz" lIns="91440" tIns="45720" rIns="91440" bIns="45720" rtlCol="0" anchor="b">
            <a:normAutofit/>
          </a:bodyPr>
          <a:lstStyle/>
          <a:p>
            <a:r>
              <a:rPr lang="en-US" sz="2800" b="0" kern="1200" cap="all" dirty="0">
                <a:solidFill>
                  <a:schemeClr val="tx1">
                    <a:lumMod val="85000"/>
                    <a:lumOff val="15000"/>
                  </a:schemeClr>
                </a:solidFill>
                <a:latin typeface="+mj-lt"/>
                <a:ea typeface="+mj-ea"/>
                <a:cs typeface="+mj-cs"/>
              </a:rPr>
              <a:t>SOCIAL ENGINEERING attacks</a:t>
            </a:r>
          </a:p>
        </p:txBody>
      </p:sp>
      <p:sp>
        <p:nvSpPr>
          <p:cNvPr id="21" name="Rectangle 20">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3" name="Rectangle 22">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5" name="Rectangle 24">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7" name="Content Placeholder 6">
            <a:extLst>
              <a:ext uri="{FF2B5EF4-FFF2-40B4-BE49-F238E27FC236}">
                <a16:creationId xmlns:a16="http://schemas.microsoft.com/office/drawing/2014/main" id="{41F7C222-9263-DD7A-6318-C7C854E98940}"/>
              </a:ext>
            </a:extLst>
          </p:cNvPr>
          <p:cNvSpPr>
            <a:spLocks/>
          </p:cNvSpPr>
          <p:nvPr/>
        </p:nvSpPr>
        <p:spPr>
          <a:xfrm>
            <a:off x="5288098" y="2341563"/>
            <a:ext cx="4919591" cy="3149074"/>
          </a:xfrm>
          <a:prstGeom prst="rect">
            <a:avLst/>
          </a:prstGeom>
        </p:spPr>
        <p:txBody>
          <a:bodyPr/>
          <a:lstStyle/>
          <a:p>
            <a:pPr defTabSz="612648">
              <a:spcAft>
                <a:spcPts val="600"/>
              </a:spcAft>
            </a:pPr>
            <a:r>
              <a:rPr lang="en-US" sz="2800" kern="1200" dirty="0">
                <a:solidFill>
                  <a:schemeClr val="tx1"/>
                </a:solidFill>
                <a:latin typeface="+mn-lt"/>
                <a:ea typeface="+mn-ea"/>
                <a:cs typeface="+mn-cs"/>
              </a:rPr>
              <a:t>It often involves psychological manipulation through impersonation, trust-building, or emotional manipulation to achieve the attacker's malicious objectives.</a:t>
            </a:r>
            <a:endParaRPr lang="en-IN" sz="4000" dirty="0"/>
          </a:p>
        </p:txBody>
      </p:sp>
      <p:sp>
        <p:nvSpPr>
          <p:cNvPr id="4" name="Footer Placeholder 3">
            <a:extLst>
              <a:ext uri="{FF2B5EF4-FFF2-40B4-BE49-F238E27FC236}">
                <a16:creationId xmlns:a16="http://schemas.microsoft.com/office/drawing/2014/main" id="{6886357A-2635-BD3A-38C0-14DCA9BDA1C9}"/>
              </a:ext>
            </a:extLst>
          </p:cNvPr>
          <p:cNvSpPr>
            <a:spLocks/>
          </p:cNvSpPr>
          <p:nvPr/>
        </p:nvSpPr>
        <p:spPr>
          <a:xfrm>
            <a:off x="271146" y="6409939"/>
            <a:ext cx="4676213" cy="246834"/>
          </a:xfrm>
          <a:prstGeom prst="rect">
            <a:avLst/>
          </a:prstGeom>
        </p:spPr>
        <p:txBody>
          <a:bodyPr/>
          <a:lstStyle/>
          <a:p>
            <a:pPr defTabSz="612648">
              <a:spcAft>
                <a:spcPts val="600"/>
              </a:spcAft>
            </a:pPr>
            <a:r>
              <a:rPr lang="en-US" sz="1050" kern="1200">
                <a:solidFill>
                  <a:schemeClr val="tx1"/>
                </a:solidFill>
                <a:latin typeface="+mn-lt"/>
                <a:ea typeface="+mn-ea"/>
                <a:cs typeface="+mn-cs"/>
              </a:rPr>
              <a:t>Privacy and Information Security Awareness</a:t>
            </a:r>
            <a:endParaRPr lang="en-US" sz="3600"/>
          </a:p>
        </p:txBody>
      </p:sp>
      <p:sp>
        <p:nvSpPr>
          <p:cNvPr id="5" name="Slide Number Placeholder 4">
            <a:extLst>
              <a:ext uri="{FF2B5EF4-FFF2-40B4-BE49-F238E27FC236}">
                <a16:creationId xmlns:a16="http://schemas.microsoft.com/office/drawing/2014/main" id="{0BC63488-DAC4-5D67-0687-E9991037B029}"/>
              </a:ext>
            </a:extLst>
          </p:cNvPr>
          <p:cNvSpPr>
            <a:spLocks/>
          </p:cNvSpPr>
          <p:nvPr/>
        </p:nvSpPr>
        <p:spPr>
          <a:xfrm>
            <a:off x="11389705" y="6286522"/>
            <a:ext cx="711524" cy="246834"/>
          </a:xfrm>
          <a:prstGeom prst="rect">
            <a:avLst/>
          </a:prstGeom>
        </p:spPr>
        <p:txBody>
          <a:bodyPr/>
          <a:lstStyle/>
          <a:p>
            <a:pPr defTabSz="612648">
              <a:spcAft>
                <a:spcPts val="600"/>
              </a:spcAft>
            </a:pPr>
            <a:fld id="{3A98EE3D-8CD1-4C3F-BD1C-C98C9596463C}" type="slidenum">
              <a:rPr lang="en-US" sz="1206" kern="1200">
                <a:solidFill>
                  <a:schemeClr val="tx1"/>
                </a:solidFill>
                <a:latin typeface="+mn-lt"/>
                <a:ea typeface="+mn-ea"/>
                <a:cs typeface="+mn-cs"/>
              </a:rPr>
              <a:pPr defTabSz="612648">
                <a:spcAft>
                  <a:spcPts val="600"/>
                </a:spcAft>
              </a:pPr>
              <a:t>14</a:t>
            </a:fld>
            <a:endParaRPr lang="en-US" dirty="0"/>
          </a:p>
        </p:txBody>
      </p:sp>
      <p:pic>
        <p:nvPicPr>
          <p:cNvPr id="5122" name="Picture 2" descr="Social Engineering Attacks: A Look at Social Engineering Examples in Action">
            <a:extLst>
              <a:ext uri="{FF2B5EF4-FFF2-40B4-BE49-F238E27FC236}">
                <a16:creationId xmlns:a16="http://schemas.microsoft.com/office/drawing/2014/main" id="{8B7BF81E-C09D-2180-2172-DA6531B4A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2" y="2401755"/>
            <a:ext cx="4496242" cy="2699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91229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3070BD-96BC-8233-433B-9605FC86BF47}"/>
              </a:ext>
            </a:extLst>
          </p:cNvPr>
          <p:cNvSpPr>
            <a:spLocks noGrp="1"/>
          </p:cNvSpPr>
          <p:nvPr>
            <p:ph type="ftr" sz="quarter" idx="11"/>
          </p:nvPr>
        </p:nvSpPr>
        <p:spPr/>
        <p:txBody>
          <a:bodyPr/>
          <a:lstStyle/>
          <a:p>
            <a:r>
              <a:rPr lang="en-US"/>
              <a:t>Privacy and Information Security Awareness</a:t>
            </a:r>
            <a:endParaRPr lang="en-US" dirty="0"/>
          </a:p>
        </p:txBody>
      </p:sp>
      <p:sp>
        <p:nvSpPr>
          <p:cNvPr id="3" name="Slide Number Placeholder 2">
            <a:extLst>
              <a:ext uri="{FF2B5EF4-FFF2-40B4-BE49-F238E27FC236}">
                <a16:creationId xmlns:a16="http://schemas.microsoft.com/office/drawing/2014/main" id="{4526D60C-EF13-41E8-3E02-8F0931F6CABA}"/>
              </a:ext>
            </a:extLst>
          </p:cNvPr>
          <p:cNvSpPr>
            <a:spLocks noGrp="1"/>
          </p:cNvSpPr>
          <p:nvPr>
            <p:ph type="sldNum" sz="quarter" idx="12"/>
          </p:nvPr>
        </p:nvSpPr>
        <p:spPr/>
        <p:txBody>
          <a:bodyPr/>
          <a:lstStyle/>
          <a:p>
            <a:fld id="{3A98EE3D-8CD1-4C3F-BD1C-C98C9596463C}" type="slidenum">
              <a:rPr lang="en-US" smtClean="0"/>
              <a:t>15</a:t>
            </a:fld>
            <a:endParaRPr lang="en-US" dirty="0"/>
          </a:p>
        </p:txBody>
      </p:sp>
      <p:sp>
        <p:nvSpPr>
          <p:cNvPr id="4" name="Title 3">
            <a:extLst>
              <a:ext uri="{FF2B5EF4-FFF2-40B4-BE49-F238E27FC236}">
                <a16:creationId xmlns:a16="http://schemas.microsoft.com/office/drawing/2014/main" id="{CFCC0A63-D485-B96C-DCCD-0B4A7CC7A891}"/>
              </a:ext>
            </a:extLst>
          </p:cNvPr>
          <p:cNvSpPr>
            <a:spLocks noGrp="1"/>
          </p:cNvSpPr>
          <p:nvPr>
            <p:ph type="title"/>
          </p:nvPr>
        </p:nvSpPr>
        <p:spPr/>
        <p:txBody>
          <a:bodyPr>
            <a:normAutofit fontScale="90000"/>
          </a:bodyPr>
          <a:lstStyle/>
          <a:p>
            <a:r>
              <a:rPr lang="en-IN" b="1" dirty="0"/>
              <a:t>Unusual Requests or Urgency</a:t>
            </a:r>
            <a:endParaRPr lang="en-IN" dirty="0"/>
          </a:p>
        </p:txBody>
      </p:sp>
      <p:pic>
        <p:nvPicPr>
          <p:cNvPr id="3074" name="Picture 2" descr="Scam alert! Meesho employee flags text from 'CEO' for payment - Hindustan  Times">
            <a:extLst>
              <a:ext uri="{FF2B5EF4-FFF2-40B4-BE49-F238E27FC236}">
                <a16:creationId xmlns:a16="http://schemas.microsoft.com/office/drawing/2014/main" id="{A99C37C2-7799-EFFF-61CD-4A2B1521E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25599"/>
            <a:ext cx="5810250" cy="326448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id Your Boss Ask You To Make A Purchase? 'CEO Scam' Returns On WhatsApp">
            <a:extLst>
              <a:ext uri="{FF2B5EF4-FFF2-40B4-BE49-F238E27FC236}">
                <a16:creationId xmlns:a16="http://schemas.microsoft.com/office/drawing/2014/main" id="{D40F915B-BAE0-7ED1-A44E-FA369FDBB9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descr="A screenshot of a chat&#10;&#10;Description automatically generated">
            <a:extLst>
              <a:ext uri="{FF2B5EF4-FFF2-40B4-BE49-F238E27FC236}">
                <a16:creationId xmlns:a16="http://schemas.microsoft.com/office/drawing/2014/main" id="{4426A255-17D4-09A2-A414-D22E11AE11C0}"/>
              </a:ext>
            </a:extLst>
          </p:cNvPr>
          <p:cNvPicPr>
            <a:picLocks noChangeAspect="1"/>
          </p:cNvPicPr>
          <p:nvPr/>
        </p:nvPicPr>
        <p:blipFill>
          <a:blip r:embed="rId3"/>
          <a:stretch>
            <a:fillRect/>
          </a:stretch>
        </p:blipFill>
        <p:spPr>
          <a:xfrm>
            <a:off x="6248400" y="1619831"/>
            <a:ext cx="5657850" cy="3394710"/>
          </a:xfrm>
          <a:prstGeom prst="rect">
            <a:avLst/>
          </a:prstGeom>
        </p:spPr>
      </p:pic>
    </p:spTree>
    <p:extLst>
      <p:ext uri="{BB962C8B-B14F-4D97-AF65-F5344CB8AC3E}">
        <p14:creationId xmlns:p14="http://schemas.microsoft.com/office/powerpoint/2010/main" val="185225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48728E-2EDF-4F60-A97C-C0F08E06D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5" name="Rectangle 14">
            <a:extLst>
              <a:ext uri="{FF2B5EF4-FFF2-40B4-BE49-F238E27FC236}">
                <a16:creationId xmlns:a16="http://schemas.microsoft.com/office/drawing/2014/main" id="{78CBB40F-4E03-45AE-9020-C27B0AE7F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7" name="Rectangle 16">
            <a:extLst>
              <a:ext uri="{FF2B5EF4-FFF2-40B4-BE49-F238E27FC236}">
                <a16:creationId xmlns:a16="http://schemas.microsoft.com/office/drawing/2014/main" id="{A9F7CCD1-513F-4B7A-9497-7AA9144DB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9" name="Rectangle 18">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 name="Title 5">
            <a:extLst>
              <a:ext uri="{FF2B5EF4-FFF2-40B4-BE49-F238E27FC236}">
                <a16:creationId xmlns:a16="http://schemas.microsoft.com/office/drawing/2014/main" id="{BFD877A2-2A96-8CC3-8040-754950645DB4}"/>
              </a:ext>
            </a:extLst>
          </p:cNvPr>
          <p:cNvSpPr>
            <a:spLocks noGrp="1"/>
          </p:cNvSpPr>
          <p:nvPr>
            <p:ph type="title"/>
          </p:nvPr>
        </p:nvSpPr>
        <p:spPr>
          <a:xfrm>
            <a:off x="581192" y="702156"/>
            <a:ext cx="11029616" cy="1188720"/>
          </a:xfrm>
        </p:spPr>
        <p:txBody>
          <a:bodyPr vert="horz" lIns="91440" tIns="45720" rIns="91440" bIns="45720" rtlCol="0" anchor="b">
            <a:normAutofit/>
          </a:bodyPr>
          <a:lstStyle/>
          <a:p>
            <a:r>
              <a:rPr lang="en-US" sz="2800" b="0" kern="1200" cap="all" dirty="0">
                <a:solidFill>
                  <a:schemeClr val="tx1">
                    <a:lumMod val="85000"/>
                    <a:lumOff val="15000"/>
                  </a:schemeClr>
                </a:solidFill>
                <a:latin typeface="+mj-lt"/>
                <a:ea typeface="+mj-ea"/>
                <a:cs typeface="+mj-cs"/>
              </a:rPr>
              <a:t>Ransomware attacks</a:t>
            </a:r>
          </a:p>
        </p:txBody>
      </p:sp>
      <p:sp>
        <p:nvSpPr>
          <p:cNvPr id="21" name="Rectangle 20">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3" name="Rectangle 22">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5" name="Rectangle 24">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7" name="Content Placeholder 6">
            <a:extLst>
              <a:ext uri="{FF2B5EF4-FFF2-40B4-BE49-F238E27FC236}">
                <a16:creationId xmlns:a16="http://schemas.microsoft.com/office/drawing/2014/main" id="{41F7C222-9263-DD7A-6318-C7C854E98940}"/>
              </a:ext>
            </a:extLst>
          </p:cNvPr>
          <p:cNvSpPr>
            <a:spLocks/>
          </p:cNvSpPr>
          <p:nvPr/>
        </p:nvSpPr>
        <p:spPr>
          <a:xfrm>
            <a:off x="5288098" y="2341563"/>
            <a:ext cx="5755040" cy="3149074"/>
          </a:xfrm>
          <a:prstGeom prst="rect">
            <a:avLst/>
          </a:prstGeom>
        </p:spPr>
        <p:txBody>
          <a:bodyPr/>
          <a:lstStyle/>
          <a:p>
            <a:pPr algn="just" defTabSz="612648">
              <a:spcAft>
                <a:spcPts val="600"/>
              </a:spcAft>
            </a:pPr>
            <a:r>
              <a:rPr lang="en-US" sz="2800" kern="1200" dirty="0">
                <a:solidFill>
                  <a:schemeClr val="tx1"/>
                </a:solidFill>
                <a:latin typeface="+mn-lt"/>
                <a:ea typeface="+mn-ea"/>
                <a:cs typeface="+mn-cs"/>
              </a:rPr>
              <a:t>It aims to extort individuals or organizations by restricting access to their data until the ransom is paid.</a:t>
            </a:r>
            <a:endParaRPr lang="en-IN" sz="4000" dirty="0"/>
          </a:p>
        </p:txBody>
      </p:sp>
      <p:sp>
        <p:nvSpPr>
          <p:cNvPr id="4" name="Footer Placeholder 3">
            <a:extLst>
              <a:ext uri="{FF2B5EF4-FFF2-40B4-BE49-F238E27FC236}">
                <a16:creationId xmlns:a16="http://schemas.microsoft.com/office/drawing/2014/main" id="{6886357A-2635-BD3A-38C0-14DCA9BDA1C9}"/>
              </a:ext>
            </a:extLst>
          </p:cNvPr>
          <p:cNvSpPr>
            <a:spLocks/>
          </p:cNvSpPr>
          <p:nvPr/>
        </p:nvSpPr>
        <p:spPr>
          <a:xfrm>
            <a:off x="271146" y="6409939"/>
            <a:ext cx="4676213" cy="246834"/>
          </a:xfrm>
          <a:prstGeom prst="rect">
            <a:avLst/>
          </a:prstGeom>
        </p:spPr>
        <p:txBody>
          <a:bodyPr/>
          <a:lstStyle/>
          <a:p>
            <a:pPr defTabSz="612648">
              <a:spcAft>
                <a:spcPts val="600"/>
              </a:spcAft>
            </a:pPr>
            <a:r>
              <a:rPr lang="en-US" sz="1050" kern="1200">
                <a:solidFill>
                  <a:schemeClr val="tx1"/>
                </a:solidFill>
                <a:latin typeface="+mn-lt"/>
                <a:ea typeface="+mn-ea"/>
                <a:cs typeface="+mn-cs"/>
              </a:rPr>
              <a:t>Privacy and Information Security Awareness</a:t>
            </a:r>
            <a:endParaRPr lang="en-US" sz="3600"/>
          </a:p>
        </p:txBody>
      </p:sp>
      <p:sp>
        <p:nvSpPr>
          <p:cNvPr id="5" name="Slide Number Placeholder 4">
            <a:extLst>
              <a:ext uri="{FF2B5EF4-FFF2-40B4-BE49-F238E27FC236}">
                <a16:creationId xmlns:a16="http://schemas.microsoft.com/office/drawing/2014/main" id="{0BC63488-DAC4-5D67-0687-E9991037B029}"/>
              </a:ext>
            </a:extLst>
          </p:cNvPr>
          <p:cNvSpPr>
            <a:spLocks/>
          </p:cNvSpPr>
          <p:nvPr/>
        </p:nvSpPr>
        <p:spPr>
          <a:xfrm>
            <a:off x="11389705" y="6286522"/>
            <a:ext cx="711524" cy="246834"/>
          </a:xfrm>
          <a:prstGeom prst="rect">
            <a:avLst/>
          </a:prstGeom>
        </p:spPr>
        <p:txBody>
          <a:bodyPr/>
          <a:lstStyle/>
          <a:p>
            <a:pPr defTabSz="612648">
              <a:spcAft>
                <a:spcPts val="600"/>
              </a:spcAft>
            </a:pPr>
            <a:fld id="{3A98EE3D-8CD1-4C3F-BD1C-C98C9596463C}" type="slidenum">
              <a:rPr lang="en-US" sz="1206" kern="1200">
                <a:solidFill>
                  <a:schemeClr val="tx1"/>
                </a:solidFill>
                <a:latin typeface="+mn-lt"/>
                <a:ea typeface="+mn-ea"/>
                <a:cs typeface="+mn-cs"/>
              </a:rPr>
              <a:pPr defTabSz="612648">
                <a:spcAft>
                  <a:spcPts val="600"/>
                </a:spcAft>
              </a:pPr>
              <a:t>16</a:t>
            </a:fld>
            <a:endParaRPr lang="en-US" dirty="0"/>
          </a:p>
        </p:txBody>
      </p:sp>
      <p:pic>
        <p:nvPicPr>
          <p:cNvPr id="6146" name="Picture 2">
            <a:extLst>
              <a:ext uri="{FF2B5EF4-FFF2-40B4-BE49-F238E27FC236}">
                <a16:creationId xmlns:a16="http://schemas.microsoft.com/office/drawing/2014/main" id="{B7DD3C41-D7F2-04DF-48BC-4C971404C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832" y="2169587"/>
            <a:ext cx="3868614" cy="273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43015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3070BD-96BC-8233-433B-9605FC86BF47}"/>
              </a:ext>
            </a:extLst>
          </p:cNvPr>
          <p:cNvSpPr>
            <a:spLocks noGrp="1"/>
          </p:cNvSpPr>
          <p:nvPr>
            <p:ph type="ftr" sz="quarter" idx="11"/>
          </p:nvPr>
        </p:nvSpPr>
        <p:spPr/>
        <p:txBody>
          <a:bodyPr/>
          <a:lstStyle/>
          <a:p>
            <a:r>
              <a:rPr lang="en-US"/>
              <a:t>Privacy and Information Security Awareness</a:t>
            </a:r>
            <a:endParaRPr lang="en-US" dirty="0"/>
          </a:p>
        </p:txBody>
      </p:sp>
      <p:sp>
        <p:nvSpPr>
          <p:cNvPr id="3" name="Slide Number Placeholder 2">
            <a:extLst>
              <a:ext uri="{FF2B5EF4-FFF2-40B4-BE49-F238E27FC236}">
                <a16:creationId xmlns:a16="http://schemas.microsoft.com/office/drawing/2014/main" id="{4526D60C-EF13-41E8-3E02-8F0931F6CABA}"/>
              </a:ext>
            </a:extLst>
          </p:cNvPr>
          <p:cNvSpPr>
            <a:spLocks noGrp="1"/>
          </p:cNvSpPr>
          <p:nvPr>
            <p:ph type="sldNum" sz="quarter" idx="12"/>
          </p:nvPr>
        </p:nvSpPr>
        <p:spPr/>
        <p:txBody>
          <a:bodyPr/>
          <a:lstStyle/>
          <a:p>
            <a:fld id="{3A98EE3D-8CD1-4C3F-BD1C-C98C9596463C}" type="slidenum">
              <a:rPr lang="en-US" smtClean="0"/>
              <a:t>17</a:t>
            </a:fld>
            <a:endParaRPr lang="en-US" dirty="0"/>
          </a:p>
        </p:txBody>
      </p:sp>
      <p:sp>
        <p:nvSpPr>
          <p:cNvPr id="4" name="Title 3">
            <a:extLst>
              <a:ext uri="{FF2B5EF4-FFF2-40B4-BE49-F238E27FC236}">
                <a16:creationId xmlns:a16="http://schemas.microsoft.com/office/drawing/2014/main" id="{CFCC0A63-D485-B96C-DCCD-0B4A7CC7A891}"/>
              </a:ext>
            </a:extLst>
          </p:cNvPr>
          <p:cNvSpPr>
            <a:spLocks noGrp="1"/>
          </p:cNvSpPr>
          <p:nvPr>
            <p:ph type="title"/>
          </p:nvPr>
        </p:nvSpPr>
        <p:spPr/>
        <p:txBody>
          <a:bodyPr>
            <a:normAutofit fontScale="90000"/>
          </a:bodyPr>
          <a:lstStyle/>
          <a:p>
            <a:r>
              <a:rPr lang="en-IN" b="1" dirty="0"/>
              <a:t>Ransomware Attacks</a:t>
            </a:r>
            <a:endParaRPr lang="en-IN" dirty="0"/>
          </a:p>
        </p:txBody>
      </p:sp>
      <p:sp>
        <p:nvSpPr>
          <p:cNvPr id="5" name="AutoShape 4" descr="Did Your Boss Ask You To Make A Purchase? 'CEO Scam' Returns On WhatsApp">
            <a:extLst>
              <a:ext uri="{FF2B5EF4-FFF2-40B4-BE49-F238E27FC236}">
                <a16:creationId xmlns:a16="http://schemas.microsoft.com/office/drawing/2014/main" id="{D40F915B-BAE0-7ED1-A44E-FA369FDBB9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170" name="Picture 2" descr="WannaCry ransomware attack image">
            <a:extLst>
              <a:ext uri="{FF2B5EF4-FFF2-40B4-BE49-F238E27FC236}">
                <a16:creationId xmlns:a16="http://schemas.microsoft.com/office/drawing/2014/main" id="{ED2E8B84-AAD1-0D0A-7DA4-B3AD67652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04" y="1651443"/>
            <a:ext cx="5715000" cy="43148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ock decrypt instructions (pop-up window)">
            <a:extLst>
              <a:ext uri="{FF2B5EF4-FFF2-40B4-BE49-F238E27FC236}">
                <a16:creationId xmlns:a16="http://schemas.microsoft.com/office/drawing/2014/main" id="{F5EAB16C-2AFD-B51D-C04E-12CA51EE6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51443"/>
            <a:ext cx="5797129"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22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fade">
                                      <p:cBhvr>
                                        <p:cTn id="14" dur="1000"/>
                                        <p:tgtEl>
                                          <p:spTgt spid="7172"/>
                                        </p:tgtEl>
                                      </p:cBhvr>
                                    </p:animEffect>
                                    <p:anim calcmode="lin" valueType="num">
                                      <p:cBhvr>
                                        <p:cTn id="15" dur="1000" fill="hold"/>
                                        <p:tgtEl>
                                          <p:spTgt spid="7172"/>
                                        </p:tgtEl>
                                        <p:attrNameLst>
                                          <p:attrName>ppt_x</p:attrName>
                                        </p:attrNameLst>
                                      </p:cBhvr>
                                      <p:tavLst>
                                        <p:tav tm="0">
                                          <p:val>
                                            <p:strVal val="#ppt_x"/>
                                          </p:val>
                                        </p:tav>
                                        <p:tav tm="100000">
                                          <p:val>
                                            <p:strVal val="#ppt_x"/>
                                          </p:val>
                                        </p:tav>
                                      </p:tavLst>
                                    </p:anim>
                                    <p:anim calcmode="lin" valueType="num">
                                      <p:cBhvr>
                                        <p:cTn id="16"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8BBCC7A-5DDB-0719-7467-369BCBA6A565}"/>
              </a:ext>
            </a:extLst>
          </p:cNvPr>
          <p:cNvSpPr>
            <a:spLocks noGrp="1"/>
          </p:cNvSpPr>
          <p:nvPr>
            <p:ph type="ctrTitle"/>
          </p:nvPr>
        </p:nvSpPr>
        <p:spPr>
          <a:xfrm>
            <a:off x="783771" y="1066800"/>
            <a:ext cx="5727760" cy="4724400"/>
          </a:xfrm>
        </p:spPr>
        <p:txBody>
          <a:bodyPr anchor="ctr">
            <a:normAutofit/>
          </a:bodyPr>
          <a:lstStyle/>
          <a:p>
            <a:pPr algn="r"/>
            <a:r>
              <a:rPr lang="en-IN" sz="6600" dirty="0">
                <a:solidFill>
                  <a:srgbClr val="FFFFFF">
                    <a:alpha val="90000"/>
                  </a:srgbClr>
                </a:solidFill>
              </a:rPr>
              <a:t>Section 3:</a:t>
            </a:r>
          </a:p>
        </p:txBody>
      </p:sp>
      <p:sp>
        <p:nvSpPr>
          <p:cNvPr id="7" name="Subtitle 6">
            <a:extLst>
              <a:ext uri="{FF2B5EF4-FFF2-40B4-BE49-F238E27FC236}">
                <a16:creationId xmlns:a16="http://schemas.microsoft.com/office/drawing/2014/main" id="{C91A2CC8-554F-43A3-DC55-81AF83C5DC9A}"/>
              </a:ext>
            </a:extLst>
          </p:cNvPr>
          <p:cNvSpPr>
            <a:spLocks noGrp="1"/>
          </p:cNvSpPr>
          <p:nvPr>
            <p:ph type="subTitle" idx="1"/>
          </p:nvPr>
        </p:nvSpPr>
        <p:spPr>
          <a:xfrm>
            <a:off x="7534655" y="1066800"/>
            <a:ext cx="3405015" cy="4724400"/>
          </a:xfrm>
          <a:ln w="57150">
            <a:noFill/>
          </a:ln>
        </p:spPr>
        <p:txBody>
          <a:bodyPr anchor="ctr">
            <a:normAutofit/>
          </a:bodyPr>
          <a:lstStyle/>
          <a:p>
            <a:r>
              <a:rPr lang="en-IN" sz="2800" dirty="0"/>
              <a:t>Koantek Information Security Policies</a:t>
            </a:r>
            <a:endParaRPr lang="en-IN" sz="2800" dirty="0">
              <a:solidFill>
                <a:srgbClr val="019FE8"/>
              </a:solidFill>
            </a:endParaRPr>
          </a:p>
        </p:txBody>
      </p:sp>
      <p:sp>
        <p:nvSpPr>
          <p:cNvPr id="33" name="Rectangle 32">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1433" y="3396996"/>
            <a:ext cx="370332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 name="Footer Placeholder 3">
            <a:extLst>
              <a:ext uri="{FF2B5EF4-FFF2-40B4-BE49-F238E27FC236}">
                <a16:creationId xmlns:a16="http://schemas.microsoft.com/office/drawing/2014/main" id="{32A5C71A-5CED-C9DB-D383-117076F28B10}"/>
              </a:ext>
            </a:extLst>
          </p:cNvPr>
          <p:cNvSpPr>
            <a:spLocks noGrp="1"/>
          </p:cNvSpPr>
          <p:nvPr>
            <p:ph type="ftr" sz="quarter" idx="11"/>
          </p:nvPr>
        </p:nvSpPr>
        <p:spPr>
          <a:xfrm>
            <a:off x="581192" y="6423914"/>
            <a:ext cx="6917210" cy="365125"/>
          </a:xfrm>
        </p:spPr>
        <p:txBody>
          <a:bodyPr>
            <a:normAutofit/>
          </a:bodyPr>
          <a:lstStyle/>
          <a:p>
            <a:pPr>
              <a:spcAft>
                <a:spcPts val="600"/>
              </a:spcAft>
            </a:pPr>
            <a:r>
              <a:rPr lang="en-US">
                <a:solidFill>
                  <a:srgbClr val="FFFFFF"/>
                </a:solidFill>
              </a:rPr>
              <a:t>Privacy and Information Security Awareness</a:t>
            </a:r>
          </a:p>
        </p:txBody>
      </p:sp>
      <p:sp>
        <p:nvSpPr>
          <p:cNvPr id="5" name="Slide Number Placeholder 4">
            <a:extLst>
              <a:ext uri="{FF2B5EF4-FFF2-40B4-BE49-F238E27FC236}">
                <a16:creationId xmlns:a16="http://schemas.microsoft.com/office/drawing/2014/main" id="{F57361DE-079C-6C08-539D-30428BAF4494}"/>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solidFill>
                  <a:srgbClr val="FFFFFF"/>
                </a:solidFill>
              </a:rPr>
              <a:pPr>
                <a:spcAft>
                  <a:spcPts val="600"/>
                </a:spcAft>
              </a:pPr>
              <a:t>18</a:t>
            </a:fld>
            <a:endParaRPr lang="en-US">
              <a:solidFill>
                <a:srgbClr val="FFFFFF"/>
              </a:solidFill>
            </a:endParaRPr>
          </a:p>
        </p:txBody>
      </p:sp>
    </p:spTree>
    <p:extLst>
      <p:ext uri="{BB962C8B-B14F-4D97-AF65-F5344CB8AC3E}">
        <p14:creationId xmlns:p14="http://schemas.microsoft.com/office/powerpoint/2010/main" val="980037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7B7C-134C-F928-794E-0DFF7AAD6676}"/>
              </a:ext>
            </a:extLst>
          </p:cNvPr>
          <p:cNvSpPr>
            <a:spLocks noGrp="1"/>
          </p:cNvSpPr>
          <p:nvPr>
            <p:ph type="title"/>
          </p:nvPr>
        </p:nvSpPr>
        <p:spPr/>
        <p:txBody>
          <a:bodyPr>
            <a:normAutofit fontScale="90000"/>
          </a:bodyPr>
          <a:lstStyle/>
          <a:p>
            <a:pPr algn="just"/>
            <a:r>
              <a:rPr lang="en-IN" dirty="0"/>
              <a:t>Information Security POLICIES</a:t>
            </a:r>
          </a:p>
        </p:txBody>
      </p:sp>
      <p:sp>
        <p:nvSpPr>
          <p:cNvPr id="3" name="Content Placeholder 2">
            <a:extLst>
              <a:ext uri="{FF2B5EF4-FFF2-40B4-BE49-F238E27FC236}">
                <a16:creationId xmlns:a16="http://schemas.microsoft.com/office/drawing/2014/main" id="{0B785ED8-8FB5-226D-28E9-B59BE331549A}"/>
              </a:ext>
            </a:extLst>
          </p:cNvPr>
          <p:cNvSpPr>
            <a:spLocks noGrp="1"/>
          </p:cNvSpPr>
          <p:nvPr>
            <p:ph idx="1"/>
          </p:nvPr>
        </p:nvSpPr>
        <p:spPr>
          <a:xfrm>
            <a:off x="581193" y="1536700"/>
            <a:ext cx="4239002" cy="4754614"/>
          </a:xfrm>
        </p:spPr>
        <p:txBody>
          <a:bodyPr/>
          <a:lstStyle/>
          <a:p>
            <a:pPr algn="just"/>
            <a:r>
              <a:rPr lang="en-IN" dirty="0"/>
              <a:t>Access control Policy</a:t>
            </a:r>
          </a:p>
          <a:p>
            <a:pPr algn="just"/>
            <a:r>
              <a:rPr lang="en-IN" dirty="0"/>
              <a:t>Anti-Malware Policy</a:t>
            </a:r>
          </a:p>
          <a:p>
            <a:pPr algn="just"/>
            <a:r>
              <a:rPr lang="en-IN" dirty="0"/>
              <a:t>Acceptable Use Policy</a:t>
            </a:r>
          </a:p>
          <a:p>
            <a:pPr algn="just"/>
            <a:r>
              <a:rPr lang="en-IN" dirty="0"/>
              <a:t>Clear Desk and Clear Screen Policy</a:t>
            </a:r>
          </a:p>
          <a:p>
            <a:pPr algn="just"/>
            <a:r>
              <a:rPr lang="en-IN" dirty="0"/>
              <a:t>Cryptographic Policy</a:t>
            </a:r>
          </a:p>
          <a:p>
            <a:pPr algn="just"/>
            <a:r>
              <a:rPr lang="en-IN" dirty="0"/>
              <a:t>Electronic Communication Policy</a:t>
            </a:r>
          </a:p>
          <a:p>
            <a:pPr algn="just"/>
            <a:r>
              <a:rPr lang="en-IN" dirty="0"/>
              <a:t>Logging and Monitoring Policy</a:t>
            </a:r>
          </a:p>
          <a:p>
            <a:pPr algn="just"/>
            <a:r>
              <a:rPr lang="en-IN" dirty="0"/>
              <a:t>Privacy Personal Data Protection Policy</a:t>
            </a:r>
          </a:p>
          <a:p>
            <a:pPr algn="just"/>
            <a:r>
              <a:rPr lang="en-IN" dirty="0"/>
              <a:t>Mobile Device Policy</a:t>
            </a:r>
          </a:p>
          <a:p>
            <a:pPr algn="just"/>
            <a:r>
              <a:rPr lang="en-IN" dirty="0"/>
              <a:t>Teleworking Policy</a:t>
            </a:r>
          </a:p>
        </p:txBody>
      </p:sp>
      <p:sp>
        <p:nvSpPr>
          <p:cNvPr id="4" name="Footer Placeholder 3">
            <a:extLst>
              <a:ext uri="{FF2B5EF4-FFF2-40B4-BE49-F238E27FC236}">
                <a16:creationId xmlns:a16="http://schemas.microsoft.com/office/drawing/2014/main" id="{4A06DA01-645A-52BD-B56D-8E83D2D6A628}"/>
              </a:ext>
            </a:extLst>
          </p:cNvPr>
          <p:cNvSpPr>
            <a:spLocks noGrp="1"/>
          </p:cNvSpPr>
          <p:nvPr>
            <p:ph type="ftr" sz="quarter" idx="11"/>
          </p:nvPr>
        </p:nvSpPr>
        <p:spPr/>
        <p:txBody>
          <a:bodyPr/>
          <a:lstStyle/>
          <a:p>
            <a:pPr algn="just"/>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12CF0A75-7663-4E74-D09A-466D353B6483}"/>
              </a:ext>
            </a:extLst>
          </p:cNvPr>
          <p:cNvSpPr>
            <a:spLocks noGrp="1"/>
          </p:cNvSpPr>
          <p:nvPr>
            <p:ph type="sldNum" sz="quarter" idx="12"/>
          </p:nvPr>
        </p:nvSpPr>
        <p:spPr/>
        <p:txBody>
          <a:bodyPr/>
          <a:lstStyle/>
          <a:p>
            <a:pPr algn="just"/>
            <a:fld id="{3A98EE3D-8CD1-4C3F-BD1C-C98C9596463C}" type="slidenum">
              <a:rPr lang="en-US" smtClean="0"/>
              <a:pPr algn="just"/>
              <a:t>19</a:t>
            </a:fld>
            <a:endParaRPr lang="en-US" dirty="0"/>
          </a:p>
        </p:txBody>
      </p:sp>
      <p:sp>
        <p:nvSpPr>
          <p:cNvPr id="6" name="Content Placeholder 2">
            <a:extLst>
              <a:ext uri="{FF2B5EF4-FFF2-40B4-BE49-F238E27FC236}">
                <a16:creationId xmlns:a16="http://schemas.microsoft.com/office/drawing/2014/main" id="{66D57CC8-F1C7-672A-ED96-174B76A3941A}"/>
              </a:ext>
            </a:extLst>
          </p:cNvPr>
          <p:cNvSpPr txBox="1">
            <a:spLocks/>
          </p:cNvSpPr>
          <p:nvPr/>
        </p:nvSpPr>
        <p:spPr>
          <a:xfrm>
            <a:off x="6096000" y="2664822"/>
            <a:ext cx="4239002" cy="1771565"/>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buNone/>
            </a:pPr>
            <a:r>
              <a:rPr lang="en-US" dirty="0">
                <a:solidFill>
                  <a:srgbClr val="374151"/>
                </a:solidFill>
                <a:latin typeface="Söhne"/>
              </a:rPr>
              <a:t>Koantek’s</a:t>
            </a:r>
            <a:r>
              <a:rPr lang="en-US" b="0" i="0" dirty="0">
                <a:solidFill>
                  <a:srgbClr val="374151"/>
                </a:solidFill>
                <a:effectLst/>
                <a:latin typeface="Söhne"/>
              </a:rPr>
              <a:t> </a:t>
            </a:r>
            <a:r>
              <a:rPr lang="en-US" b="1" i="0" dirty="0">
                <a:solidFill>
                  <a:srgbClr val="374151"/>
                </a:solidFill>
                <a:effectLst/>
                <a:latin typeface="Söhne"/>
              </a:rPr>
              <a:t>Access </a:t>
            </a:r>
            <a:r>
              <a:rPr lang="en-US" b="1" dirty="0">
                <a:solidFill>
                  <a:srgbClr val="374151"/>
                </a:solidFill>
                <a:latin typeface="Söhne"/>
              </a:rPr>
              <a:t>C</a:t>
            </a:r>
            <a:r>
              <a:rPr lang="en-US" b="1" i="0" dirty="0">
                <a:solidFill>
                  <a:srgbClr val="374151"/>
                </a:solidFill>
                <a:effectLst/>
                <a:latin typeface="Söhne"/>
              </a:rPr>
              <a:t>ontrol </a:t>
            </a:r>
            <a:r>
              <a:rPr lang="en-US" b="1" dirty="0">
                <a:solidFill>
                  <a:srgbClr val="374151"/>
                </a:solidFill>
                <a:latin typeface="Söhne"/>
              </a:rPr>
              <a:t>P</a:t>
            </a:r>
            <a:r>
              <a:rPr lang="en-US" b="1" i="0" dirty="0">
                <a:solidFill>
                  <a:srgbClr val="374151"/>
                </a:solidFill>
                <a:effectLst/>
                <a:latin typeface="Söhne"/>
              </a:rPr>
              <a:t>olicy </a:t>
            </a:r>
            <a:r>
              <a:rPr lang="en-US" b="0" i="0" dirty="0">
                <a:solidFill>
                  <a:srgbClr val="374151"/>
                </a:solidFill>
                <a:effectLst/>
                <a:latin typeface="Söhne"/>
              </a:rPr>
              <a:t>defines rules and procedures to regulate the authorization and restriction of user access to resources within a system, ensuring confidentiality, integrity, and availability.</a:t>
            </a:r>
            <a:endParaRPr lang="en-IN" dirty="0"/>
          </a:p>
        </p:txBody>
      </p:sp>
    </p:spTree>
    <p:extLst>
      <p:ext uri="{BB962C8B-B14F-4D97-AF65-F5344CB8AC3E}">
        <p14:creationId xmlns:p14="http://schemas.microsoft.com/office/powerpoint/2010/main" val="61803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E85D9-304B-218F-58D6-8F8762D9212A}"/>
              </a:ext>
            </a:extLst>
          </p:cNvPr>
          <p:cNvSpPr>
            <a:spLocks noGrp="1"/>
          </p:cNvSpPr>
          <p:nvPr>
            <p:ph type="title"/>
          </p:nvPr>
        </p:nvSpPr>
        <p:spPr/>
        <p:txBody>
          <a:bodyPr>
            <a:normAutofit fontScale="90000"/>
          </a:bodyPr>
          <a:lstStyle/>
          <a:p>
            <a:r>
              <a:rPr lang="en-IN" dirty="0"/>
              <a:t>AGENDA</a:t>
            </a:r>
          </a:p>
        </p:txBody>
      </p:sp>
      <p:sp>
        <p:nvSpPr>
          <p:cNvPr id="3" name="Content Placeholder 2">
            <a:extLst>
              <a:ext uri="{FF2B5EF4-FFF2-40B4-BE49-F238E27FC236}">
                <a16:creationId xmlns:a16="http://schemas.microsoft.com/office/drawing/2014/main" id="{2462D2FA-6F6B-EFB5-C9F7-BBE4440E0702}"/>
              </a:ext>
            </a:extLst>
          </p:cNvPr>
          <p:cNvSpPr>
            <a:spLocks noGrp="1"/>
          </p:cNvSpPr>
          <p:nvPr>
            <p:ph idx="1"/>
          </p:nvPr>
        </p:nvSpPr>
        <p:spPr/>
        <p:txBody>
          <a:bodyPr>
            <a:normAutofit/>
          </a:bodyPr>
          <a:lstStyle/>
          <a:p>
            <a:r>
              <a:rPr lang="en-IN" sz="2000" dirty="0"/>
              <a:t>Section 1: Introduction </a:t>
            </a:r>
          </a:p>
          <a:p>
            <a:r>
              <a:rPr lang="en-IN" sz="2000" dirty="0"/>
              <a:t>Section 2: Information Security Threats</a:t>
            </a:r>
          </a:p>
          <a:p>
            <a:r>
              <a:rPr lang="en-IN" sz="2000" dirty="0"/>
              <a:t>Section 3: Koantek Information Security Policies</a:t>
            </a:r>
          </a:p>
          <a:p>
            <a:r>
              <a:rPr lang="en-IN" sz="2000" dirty="0"/>
              <a:t>Section 4: Koantek assets Do's and Don’ts</a:t>
            </a:r>
          </a:p>
          <a:p>
            <a:r>
              <a:rPr lang="en-IN" sz="2000" dirty="0"/>
              <a:t>Section 5: Your Roles and Responsibilities</a:t>
            </a:r>
          </a:p>
          <a:p>
            <a:r>
              <a:rPr lang="en-IN" sz="2000" dirty="0"/>
              <a:t>Section 6: Next steps &amp; Competence assessment</a:t>
            </a:r>
          </a:p>
        </p:txBody>
      </p:sp>
      <p:sp>
        <p:nvSpPr>
          <p:cNvPr id="4" name="Footer Placeholder 3">
            <a:extLst>
              <a:ext uri="{FF2B5EF4-FFF2-40B4-BE49-F238E27FC236}">
                <a16:creationId xmlns:a16="http://schemas.microsoft.com/office/drawing/2014/main" id="{594D9DFC-C435-9F58-8F33-6A91A007CBCA}"/>
              </a:ext>
            </a:extLst>
          </p:cNvPr>
          <p:cNvSpPr>
            <a:spLocks noGrp="1"/>
          </p:cNvSpPr>
          <p:nvPr>
            <p:ph type="ftr" sz="quarter" idx="11"/>
          </p:nvPr>
        </p:nvSpPr>
        <p:spPr/>
        <p:txBody>
          <a:bodyPr/>
          <a:lstStyle/>
          <a:p>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1665EA7E-414B-A73A-D6AE-0E7B5A8E52C5}"/>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189799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7B7C-134C-F928-794E-0DFF7AAD6676}"/>
              </a:ext>
            </a:extLst>
          </p:cNvPr>
          <p:cNvSpPr>
            <a:spLocks noGrp="1"/>
          </p:cNvSpPr>
          <p:nvPr>
            <p:ph type="title"/>
          </p:nvPr>
        </p:nvSpPr>
        <p:spPr/>
        <p:txBody>
          <a:bodyPr>
            <a:normAutofit fontScale="90000"/>
          </a:bodyPr>
          <a:lstStyle/>
          <a:p>
            <a:pPr algn="just"/>
            <a:r>
              <a:rPr lang="en-IN" dirty="0"/>
              <a:t>Information Security POLICIES</a:t>
            </a:r>
          </a:p>
        </p:txBody>
      </p:sp>
      <p:sp>
        <p:nvSpPr>
          <p:cNvPr id="3" name="Content Placeholder 2">
            <a:extLst>
              <a:ext uri="{FF2B5EF4-FFF2-40B4-BE49-F238E27FC236}">
                <a16:creationId xmlns:a16="http://schemas.microsoft.com/office/drawing/2014/main" id="{0B785ED8-8FB5-226D-28E9-B59BE331549A}"/>
              </a:ext>
            </a:extLst>
          </p:cNvPr>
          <p:cNvSpPr>
            <a:spLocks noGrp="1"/>
          </p:cNvSpPr>
          <p:nvPr>
            <p:ph idx="1"/>
          </p:nvPr>
        </p:nvSpPr>
        <p:spPr>
          <a:xfrm>
            <a:off x="581193" y="1536700"/>
            <a:ext cx="4239002" cy="4754614"/>
          </a:xfrm>
        </p:spPr>
        <p:txBody>
          <a:bodyPr/>
          <a:lstStyle/>
          <a:p>
            <a:pPr algn="just"/>
            <a:r>
              <a:rPr lang="en-IN" dirty="0"/>
              <a:t>Access control Policy</a:t>
            </a:r>
          </a:p>
          <a:p>
            <a:pPr algn="just"/>
            <a:r>
              <a:rPr lang="en-IN" dirty="0"/>
              <a:t>Anti-Malware Policy</a:t>
            </a:r>
          </a:p>
          <a:p>
            <a:pPr algn="just"/>
            <a:r>
              <a:rPr lang="en-IN" dirty="0"/>
              <a:t>Acceptable Use Policy</a:t>
            </a:r>
          </a:p>
          <a:p>
            <a:pPr algn="just"/>
            <a:r>
              <a:rPr lang="en-IN" dirty="0"/>
              <a:t>Clear Desk and Clear Screen Policy</a:t>
            </a:r>
          </a:p>
          <a:p>
            <a:pPr algn="just"/>
            <a:r>
              <a:rPr lang="en-IN" dirty="0"/>
              <a:t>Cryptographic Policy</a:t>
            </a:r>
          </a:p>
          <a:p>
            <a:pPr algn="just"/>
            <a:r>
              <a:rPr lang="en-IN" dirty="0"/>
              <a:t>Electronic Communication Policy</a:t>
            </a:r>
          </a:p>
          <a:p>
            <a:pPr algn="just"/>
            <a:r>
              <a:rPr lang="en-IN" dirty="0"/>
              <a:t>Logging and Monitoring Policy</a:t>
            </a:r>
          </a:p>
          <a:p>
            <a:pPr algn="just"/>
            <a:r>
              <a:rPr lang="en-IN" dirty="0"/>
              <a:t>Privacy Personal Data Protection Policy</a:t>
            </a:r>
          </a:p>
          <a:p>
            <a:pPr algn="just"/>
            <a:r>
              <a:rPr lang="en-IN" dirty="0"/>
              <a:t>Mobile Device Policy</a:t>
            </a:r>
          </a:p>
          <a:p>
            <a:pPr algn="just"/>
            <a:r>
              <a:rPr lang="en-IN" dirty="0"/>
              <a:t>Teleworking Policy</a:t>
            </a:r>
          </a:p>
        </p:txBody>
      </p:sp>
      <p:sp>
        <p:nvSpPr>
          <p:cNvPr id="4" name="Footer Placeholder 3">
            <a:extLst>
              <a:ext uri="{FF2B5EF4-FFF2-40B4-BE49-F238E27FC236}">
                <a16:creationId xmlns:a16="http://schemas.microsoft.com/office/drawing/2014/main" id="{4A06DA01-645A-52BD-B56D-8E83D2D6A628}"/>
              </a:ext>
            </a:extLst>
          </p:cNvPr>
          <p:cNvSpPr>
            <a:spLocks noGrp="1"/>
          </p:cNvSpPr>
          <p:nvPr>
            <p:ph type="ftr" sz="quarter" idx="11"/>
          </p:nvPr>
        </p:nvSpPr>
        <p:spPr/>
        <p:txBody>
          <a:bodyPr/>
          <a:lstStyle/>
          <a:p>
            <a:pPr algn="just"/>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12CF0A75-7663-4E74-D09A-466D353B6483}"/>
              </a:ext>
            </a:extLst>
          </p:cNvPr>
          <p:cNvSpPr>
            <a:spLocks noGrp="1"/>
          </p:cNvSpPr>
          <p:nvPr>
            <p:ph type="sldNum" sz="quarter" idx="12"/>
          </p:nvPr>
        </p:nvSpPr>
        <p:spPr/>
        <p:txBody>
          <a:bodyPr/>
          <a:lstStyle/>
          <a:p>
            <a:pPr algn="just"/>
            <a:fld id="{3A98EE3D-8CD1-4C3F-BD1C-C98C9596463C}" type="slidenum">
              <a:rPr lang="en-US" smtClean="0"/>
              <a:pPr algn="just"/>
              <a:t>20</a:t>
            </a:fld>
            <a:endParaRPr lang="en-US" dirty="0"/>
          </a:p>
        </p:txBody>
      </p:sp>
      <p:sp>
        <p:nvSpPr>
          <p:cNvPr id="6" name="Content Placeholder 2">
            <a:extLst>
              <a:ext uri="{FF2B5EF4-FFF2-40B4-BE49-F238E27FC236}">
                <a16:creationId xmlns:a16="http://schemas.microsoft.com/office/drawing/2014/main" id="{66D57CC8-F1C7-672A-ED96-174B76A3941A}"/>
              </a:ext>
            </a:extLst>
          </p:cNvPr>
          <p:cNvSpPr txBox="1">
            <a:spLocks/>
          </p:cNvSpPr>
          <p:nvPr/>
        </p:nvSpPr>
        <p:spPr>
          <a:xfrm>
            <a:off x="6096000" y="2664822"/>
            <a:ext cx="4239002" cy="1771565"/>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buNone/>
            </a:pPr>
            <a:r>
              <a:rPr lang="en-US" b="0" i="0" dirty="0">
                <a:solidFill>
                  <a:srgbClr val="374151"/>
                </a:solidFill>
                <a:effectLst/>
                <a:latin typeface="Söhne"/>
              </a:rPr>
              <a:t>Koantek’s </a:t>
            </a:r>
            <a:r>
              <a:rPr lang="en-US" b="1" i="0" dirty="0">
                <a:solidFill>
                  <a:srgbClr val="374151"/>
                </a:solidFill>
                <a:effectLst/>
                <a:latin typeface="Söhne"/>
              </a:rPr>
              <a:t>Antimalware</a:t>
            </a:r>
            <a:r>
              <a:rPr lang="en-US" b="0" i="0" dirty="0">
                <a:solidFill>
                  <a:srgbClr val="374151"/>
                </a:solidFill>
                <a:effectLst/>
                <a:latin typeface="Söhne"/>
              </a:rPr>
              <a:t> </a:t>
            </a:r>
            <a:r>
              <a:rPr lang="en-US" b="1" i="0" dirty="0">
                <a:solidFill>
                  <a:srgbClr val="374151"/>
                </a:solidFill>
                <a:effectLst/>
                <a:latin typeface="Söhne"/>
              </a:rPr>
              <a:t>Policy</a:t>
            </a:r>
            <a:r>
              <a:rPr lang="en-US" b="0" i="0" dirty="0">
                <a:solidFill>
                  <a:srgbClr val="374151"/>
                </a:solidFill>
                <a:effectLst/>
                <a:latin typeface="Söhne"/>
              </a:rPr>
              <a:t> outlines guidelines and procedures to prevent, detect, and respond to malicious software threats, safeguarding computer systems and networks from potential infections and data breaches.</a:t>
            </a:r>
            <a:endParaRPr lang="en-IN" dirty="0"/>
          </a:p>
        </p:txBody>
      </p:sp>
    </p:spTree>
    <p:extLst>
      <p:ext uri="{BB962C8B-B14F-4D97-AF65-F5344CB8AC3E}">
        <p14:creationId xmlns:p14="http://schemas.microsoft.com/office/powerpoint/2010/main" val="411492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7B7C-134C-F928-794E-0DFF7AAD6676}"/>
              </a:ext>
            </a:extLst>
          </p:cNvPr>
          <p:cNvSpPr>
            <a:spLocks noGrp="1"/>
          </p:cNvSpPr>
          <p:nvPr>
            <p:ph type="title"/>
          </p:nvPr>
        </p:nvSpPr>
        <p:spPr/>
        <p:txBody>
          <a:bodyPr>
            <a:normAutofit fontScale="90000"/>
          </a:bodyPr>
          <a:lstStyle/>
          <a:p>
            <a:pPr algn="just"/>
            <a:r>
              <a:rPr lang="en-IN" dirty="0"/>
              <a:t>Information Security POLICIES</a:t>
            </a:r>
          </a:p>
        </p:txBody>
      </p:sp>
      <p:sp>
        <p:nvSpPr>
          <p:cNvPr id="3" name="Content Placeholder 2">
            <a:extLst>
              <a:ext uri="{FF2B5EF4-FFF2-40B4-BE49-F238E27FC236}">
                <a16:creationId xmlns:a16="http://schemas.microsoft.com/office/drawing/2014/main" id="{0B785ED8-8FB5-226D-28E9-B59BE331549A}"/>
              </a:ext>
            </a:extLst>
          </p:cNvPr>
          <p:cNvSpPr>
            <a:spLocks noGrp="1"/>
          </p:cNvSpPr>
          <p:nvPr>
            <p:ph idx="1"/>
          </p:nvPr>
        </p:nvSpPr>
        <p:spPr>
          <a:xfrm>
            <a:off x="581193" y="1536700"/>
            <a:ext cx="4239002" cy="4754614"/>
          </a:xfrm>
        </p:spPr>
        <p:txBody>
          <a:bodyPr/>
          <a:lstStyle/>
          <a:p>
            <a:pPr algn="just"/>
            <a:r>
              <a:rPr lang="en-IN" dirty="0"/>
              <a:t>Access control Policy</a:t>
            </a:r>
          </a:p>
          <a:p>
            <a:pPr algn="just"/>
            <a:r>
              <a:rPr lang="en-IN" dirty="0"/>
              <a:t>Anti-Malware Policy</a:t>
            </a:r>
          </a:p>
          <a:p>
            <a:pPr algn="just"/>
            <a:r>
              <a:rPr lang="en-IN" dirty="0"/>
              <a:t>Acceptable Use Policy</a:t>
            </a:r>
          </a:p>
          <a:p>
            <a:pPr algn="just"/>
            <a:r>
              <a:rPr lang="en-IN" dirty="0"/>
              <a:t>Clear Desk and Clear Screen Policy</a:t>
            </a:r>
          </a:p>
          <a:p>
            <a:pPr algn="just"/>
            <a:r>
              <a:rPr lang="en-IN" dirty="0"/>
              <a:t>Cryptographic Policy</a:t>
            </a:r>
          </a:p>
          <a:p>
            <a:pPr algn="just"/>
            <a:r>
              <a:rPr lang="en-IN" dirty="0"/>
              <a:t>Electronic Communication Policy</a:t>
            </a:r>
          </a:p>
          <a:p>
            <a:pPr algn="just"/>
            <a:r>
              <a:rPr lang="en-IN" dirty="0"/>
              <a:t>Logging and Monitoring Policy</a:t>
            </a:r>
          </a:p>
          <a:p>
            <a:pPr algn="just"/>
            <a:r>
              <a:rPr lang="en-IN" dirty="0"/>
              <a:t>Privacy Personal Data Protection Policy</a:t>
            </a:r>
          </a:p>
          <a:p>
            <a:pPr algn="just"/>
            <a:r>
              <a:rPr lang="en-IN" dirty="0"/>
              <a:t>Mobile Device Policy</a:t>
            </a:r>
          </a:p>
          <a:p>
            <a:pPr algn="just"/>
            <a:r>
              <a:rPr lang="en-IN" dirty="0"/>
              <a:t>Teleworking Policy</a:t>
            </a:r>
          </a:p>
        </p:txBody>
      </p:sp>
      <p:sp>
        <p:nvSpPr>
          <p:cNvPr id="4" name="Footer Placeholder 3">
            <a:extLst>
              <a:ext uri="{FF2B5EF4-FFF2-40B4-BE49-F238E27FC236}">
                <a16:creationId xmlns:a16="http://schemas.microsoft.com/office/drawing/2014/main" id="{4A06DA01-645A-52BD-B56D-8E83D2D6A628}"/>
              </a:ext>
            </a:extLst>
          </p:cNvPr>
          <p:cNvSpPr>
            <a:spLocks noGrp="1"/>
          </p:cNvSpPr>
          <p:nvPr>
            <p:ph type="ftr" sz="quarter" idx="11"/>
          </p:nvPr>
        </p:nvSpPr>
        <p:spPr/>
        <p:txBody>
          <a:bodyPr/>
          <a:lstStyle/>
          <a:p>
            <a:pPr algn="just"/>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12CF0A75-7663-4E74-D09A-466D353B6483}"/>
              </a:ext>
            </a:extLst>
          </p:cNvPr>
          <p:cNvSpPr>
            <a:spLocks noGrp="1"/>
          </p:cNvSpPr>
          <p:nvPr>
            <p:ph type="sldNum" sz="quarter" idx="12"/>
          </p:nvPr>
        </p:nvSpPr>
        <p:spPr/>
        <p:txBody>
          <a:bodyPr/>
          <a:lstStyle/>
          <a:p>
            <a:pPr algn="just"/>
            <a:fld id="{3A98EE3D-8CD1-4C3F-BD1C-C98C9596463C}" type="slidenum">
              <a:rPr lang="en-US" smtClean="0"/>
              <a:pPr algn="just"/>
              <a:t>21</a:t>
            </a:fld>
            <a:endParaRPr lang="en-US" dirty="0"/>
          </a:p>
        </p:txBody>
      </p:sp>
      <p:sp>
        <p:nvSpPr>
          <p:cNvPr id="6" name="Content Placeholder 2">
            <a:extLst>
              <a:ext uri="{FF2B5EF4-FFF2-40B4-BE49-F238E27FC236}">
                <a16:creationId xmlns:a16="http://schemas.microsoft.com/office/drawing/2014/main" id="{66D57CC8-F1C7-672A-ED96-174B76A3941A}"/>
              </a:ext>
            </a:extLst>
          </p:cNvPr>
          <p:cNvSpPr txBox="1">
            <a:spLocks/>
          </p:cNvSpPr>
          <p:nvPr/>
        </p:nvSpPr>
        <p:spPr>
          <a:xfrm>
            <a:off x="6096000" y="2664822"/>
            <a:ext cx="4239002" cy="1771565"/>
          </a:xfrm>
          <a:prstGeom prst="rect">
            <a:avLst/>
          </a:prstGeom>
        </p:spPr>
        <p:txBody>
          <a:bodyPr vert="horz" lIns="91440" tIns="45720" rIns="91440" bIns="45720" rtlCol="0" anchor="ctr">
            <a:normAutofit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buNone/>
            </a:pPr>
            <a:r>
              <a:rPr lang="en-US" dirty="0">
                <a:solidFill>
                  <a:srgbClr val="374151"/>
                </a:solidFill>
                <a:latin typeface="Söhne"/>
              </a:rPr>
              <a:t>Koantek’s </a:t>
            </a:r>
            <a:r>
              <a:rPr lang="en-US" b="1" dirty="0">
                <a:solidFill>
                  <a:srgbClr val="374151"/>
                </a:solidFill>
                <a:latin typeface="Söhne"/>
              </a:rPr>
              <a:t>Acceptable Use Policy</a:t>
            </a:r>
            <a:r>
              <a:rPr lang="en-US" dirty="0">
                <a:solidFill>
                  <a:srgbClr val="374151"/>
                </a:solidFill>
                <a:latin typeface="Söhne"/>
              </a:rPr>
              <a:t> (AUP) delineates the acceptable behaviors and restrictions for individuals using a network, system, or service, ensuring responsible and secure utilization while minimizing potential risks.</a:t>
            </a:r>
            <a:endParaRPr lang="en-IN" dirty="0"/>
          </a:p>
        </p:txBody>
      </p:sp>
    </p:spTree>
    <p:extLst>
      <p:ext uri="{BB962C8B-B14F-4D97-AF65-F5344CB8AC3E}">
        <p14:creationId xmlns:p14="http://schemas.microsoft.com/office/powerpoint/2010/main" val="409143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7B7C-134C-F928-794E-0DFF7AAD6676}"/>
              </a:ext>
            </a:extLst>
          </p:cNvPr>
          <p:cNvSpPr>
            <a:spLocks noGrp="1"/>
          </p:cNvSpPr>
          <p:nvPr>
            <p:ph type="title"/>
          </p:nvPr>
        </p:nvSpPr>
        <p:spPr/>
        <p:txBody>
          <a:bodyPr>
            <a:normAutofit fontScale="90000"/>
          </a:bodyPr>
          <a:lstStyle/>
          <a:p>
            <a:pPr algn="just"/>
            <a:r>
              <a:rPr lang="en-IN" dirty="0"/>
              <a:t>Information Security POLICIES</a:t>
            </a:r>
          </a:p>
        </p:txBody>
      </p:sp>
      <p:sp>
        <p:nvSpPr>
          <p:cNvPr id="3" name="Content Placeholder 2">
            <a:extLst>
              <a:ext uri="{FF2B5EF4-FFF2-40B4-BE49-F238E27FC236}">
                <a16:creationId xmlns:a16="http://schemas.microsoft.com/office/drawing/2014/main" id="{0B785ED8-8FB5-226D-28E9-B59BE331549A}"/>
              </a:ext>
            </a:extLst>
          </p:cNvPr>
          <p:cNvSpPr>
            <a:spLocks noGrp="1"/>
          </p:cNvSpPr>
          <p:nvPr>
            <p:ph idx="1"/>
          </p:nvPr>
        </p:nvSpPr>
        <p:spPr>
          <a:xfrm>
            <a:off x="581193" y="1536700"/>
            <a:ext cx="4239002" cy="4754614"/>
          </a:xfrm>
        </p:spPr>
        <p:txBody>
          <a:bodyPr/>
          <a:lstStyle/>
          <a:p>
            <a:pPr algn="just"/>
            <a:r>
              <a:rPr lang="en-IN" dirty="0"/>
              <a:t>Access control Policy</a:t>
            </a:r>
          </a:p>
          <a:p>
            <a:pPr algn="just"/>
            <a:r>
              <a:rPr lang="en-IN" dirty="0"/>
              <a:t>Anti-Malware Policy</a:t>
            </a:r>
          </a:p>
          <a:p>
            <a:pPr algn="just"/>
            <a:r>
              <a:rPr lang="en-IN" dirty="0"/>
              <a:t>Acceptable Use Policy</a:t>
            </a:r>
          </a:p>
          <a:p>
            <a:pPr algn="just"/>
            <a:r>
              <a:rPr lang="en-IN" dirty="0"/>
              <a:t>Clear Desk and Clear Screen Policy</a:t>
            </a:r>
          </a:p>
          <a:p>
            <a:pPr algn="just"/>
            <a:r>
              <a:rPr lang="en-IN" dirty="0"/>
              <a:t>Cryptographic Policy</a:t>
            </a:r>
          </a:p>
          <a:p>
            <a:pPr algn="just"/>
            <a:r>
              <a:rPr lang="en-IN" dirty="0"/>
              <a:t>Electronic Communication Policy</a:t>
            </a:r>
          </a:p>
          <a:p>
            <a:pPr algn="just"/>
            <a:r>
              <a:rPr lang="en-IN" dirty="0"/>
              <a:t>Logging and Monitoring Policy</a:t>
            </a:r>
          </a:p>
          <a:p>
            <a:pPr algn="just"/>
            <a:r>
              <a:rPr lang="en-IN" dirty="0"/>
              <a:t>Privacy Personal Data Protection Policy</a:t>
            </a:r>
          </a:p>
          <a:p>
            <a:pPr algn="just"/>
            <a:r>
              <a:rPr lang="en-IN" dirty="0"/>
              <a:t>Mobile Device Policy</a:t>
            </a:r>
          </a:p>
          <a:p>
            <a:pPr algn="just"/>
            <a:r>
              <a:rPr lang="en-IN" dirty="0"/>
              <a:t>Teleworking Policy</a:t>
            </a:r>
          </a:p>
        </p:txBody>
      </p:sp>
      <p:sp>
        <p:nvSpPr>
          <p:cNvPr id="4" name="Footer Placeholder 3">
            <a:extLst>
              <a:ext uri="{FF2B5EF4-FFF2-40B4-BE49-F238E27FC236}">
                <a16:creationId xmlns:a16="http://schemas.microsoft.com/office/drawing/2014/main" id="{4A06DA01-645A-52BD-B56D-8E83D2D6A628}"/>
              </a:ext>
            </a:extLst>
          </p:cNvPr>
          <p:cNvSpPr>
            <a:spLocks noGrp="1"/>
          </p:cNvSpPr>
          <p:nvPr>
            <p:ph type="ftr" sz="quarter" idx="11"/>
          </p:nvPr>
        </p:nvSpPr>
        <p:spPr/>
        <p:txBody>
          <a:bodyPr/>
          <a:lstStyle/>
          <a:p>
            <a:pPr algn="just"/>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12CF0A75-7663-4E74-D09A-466D353B6483}"/>
              </a:ext>
            </a:extLst>
          </p:cNvPr>
          <p:cNvSpPr>
            <a:spLocks noGrp="1"/>
          </p:cNvSpPr>
          <p:nvPr>
            <p:ph type="sldNum" sz="quarter" idx="12"/>
          </p:nvPr>
        </p:nvSpPr>
        <p:spPr/>
        <p:txBody>
          <a:bodyPr/>
          <a:lstStyle/>
          <a:p>
            <a:pPr algn="just"/>
            <a:fld id="{3A98EE3D-8CD1-4C3F-BD1C-C98C9596463C}" type="slidenum">
              <a:rPr lang="en-US" smtClean="0"/>
              <a:pPr algn="just"/>
              <a:t>22</a:t>
            </a:fld>
            <a:endParaRPr lang="en-US" dirty="0"/>
          </a:p>
        </p:txBody>
      </p:sp>
      <p:sp>
        <p:nvSpPr>
          <p:cNvPr id="6" name="Content Placeholder 2">
            <a:extLst>
              <a:ext uri="{FF2B5EF4-FFF2-40B4-BE49-F238E27FC236}">
                <a16:creationId xmlns:a16="http://schemas.microsoft.com/office/drawing/2014/main" id="{66D57CC8-F1C7-672A-ED96-174B76A3941A}"/>
              </a:ext>
            </a:extLst>
          </p:cNvPr>
          <p:cNvSpPr txBox="1">
            <a:spLocks/>
          </p:cNvSpPr>
          <p:nvPr/>
        </p:nvSpPr>
        <p:spPr>
          <a:xfrm>
            <a:off x="6096000" y="2664822"/>
            <a:ext cx="4239002" cy="1771565"/>
          </a:xfrm>
          <a:prstGeom prst="rect">
            <a:avLst/>
          </a:prstGeom>
        </p:spPr>
        <p:txBody>
          <a:bodyPr vert="horz" lIns="91440" tIns="45720" rIns="91440" bIns="45720" rtlCol="0" anchor="ctr">
            <a:normAutofit fontScale="925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buNone/>
            </a:pPr>
            <a:r>
              <a:rPr lang="en-US" dirty="0">
                <a:solidFill>
                  <a:srgbClr val="374151"/>
                </a:solidFill>
                <a:latin typeface="Söhne"/>
              </a:rPr>
              <a:t>Koantek’s </a:t>
            </a:r>
            <a:r>
              <a:rPr lang="en-US" b="1" dirty="0"/>
              <a:t>Clear desk and clear screen </a:t>
            </a:r>
            <a:r>
              <a:rPr lang="en-US" dirty="0"/>
              <a:t>policy mandates the secure and confidential handling of information by requiring employees to clear their desks and screens of sensitive materials when not in use, minimizing the risk of unauthorized access or data breaches.</a:t>
            </a:r>
            <a:endParaRPr lang="en-IN" dirty="0"/>
          </a:p>
        </p:txBody>
      </p:sp>
    </p:spTree>
    <p:extLst>
      <p:ext uri="{BB962C8B-B14F-4D97-AF65-F5344CB8AC3E}">
        <p14:creationId xmlns:p14="http://schemas.microsoft.com/office/powerpoint/2010/main" val="281249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7B7C-134C-F928-794E-0DFF7AAD6676}"/>
              </a:ext>
            </a:extLst>
          </p:cNvPr>
          <p:cNvSpPr>
            <a:spLocks noGrp="1"/>
          </p:cNvSpPr>
          <p:nvPr>
            <p:ph type="title"/>
          </p:nvPr>
        </p:nvSpPr>
        <p:spPr/>
        <p:txBody>
          <a:bodyPr>
            <a:normAutofit fontScale="90000"/>
          </a:bodyPr>
          <a:lstStyle/>
          <a:p>
            <a:pPr algn="just"/>
            <a:r>
              <a:rPr lang="en-IN" dirty="0"/>
              <a:t>Information Security POLICIES</a:t>
            </a:r>
          </a:p>
        </p:txBody>
      </p:sp>
      <p:sp>
        <p:nvSpPr>
          <p:cNvPr id="3" name="Content Placeholder 2">
            <a:extLst>
              <a:ext uri="{FF2B5EF4-FFF2-40B4-BE49-F238E27FC236}">
                <a16:creationId xmlns:a16="http://schemas.microsoft.com/office/drawing/2014/main" id="{0B785ED8-8FB5-226D-28E9-B59BE331549A}"/>
              </a:ext>
            </a:extLst>
          </p:cNvPr>
          <p:cNvSpPr>
            <a:spLocks noGrp="1"/>
          </p:cNvSpPr>
          <p:nvPr>
            <p:ph idx="1"/>
          </p:nvPr>
        </p:nvSpPr>
        <p:spPr>
          <a:xfrm>
            <a:off x="581193" y="1536700"/>
            <a:ext cx="4239002" cy="4754614"/>
          </a:xfrm>
        </p:spPr>
        <p:txBody>
          <a:bodyPr/>
          <a:lstStyle/>
          <a:p>
            <a:pPr algn="just"/>
            <a:r>
              <a:rPr lang="en-IN" dirty="0"/>
              <a:t>Access control Policy</a:t>
            </a:r>
          </a:p>
          <a:p>
            <a:pPr algn="just"/>
            <a:r>
              <a:rPr lang="en-IN" dirty="0"/>
              <a:t>Anti-Malware Policy</a:t>
            </a:r>
          </a:p>
          <a:p>
            <a:pPr algn="just"/>
            <a:r>
              <a:rPr lang="en-IN" dirty="0"/>
              <a:t>Acceptable Use Policy</a:t>
            </a:r>
          </a:p>
          <a:p>
            <a:pPr algn="just"/>
            <a:r>
              <a:rPr lang="en-IN" dirty="0"/>
              <a:t>Clear Desk and Clear Screen Policy</a:t>
            </a:r>
          </a:p>
          <a:p>
            <a:pPr algn="just"/>
            <a:r>
              <a:rPr lang="en-IN" dirty="0"/>
              <a:t>Cryptographic Policy</a:t>
            </a:r>
          </a:p>
          <a:p>
            <a:pPr algn="just"/>
            <a:r>
              <a:rPr lang="en-IN" dirty="0"/>
              <a:t>Electronic Communication Policy</a:t>
            </a:r>
          </a:p>
          <a:p>
            <a:pPr algn="just"/>
            <a:r>
              <a:rPr lang="en-IN" dirty="0"/>
              <a:t>Logging and Monitoring Policy</a:t>
            </a:r>
          </a:p>
          <a:p>
            <a:pPr algn="just"/>
            <a:r>
              <a:rPr lang="en-IN" dirty="0"/>
              <a:t>Privacy Personal Data Protection Policy</a:t>
            </a:r>
          </a:p>
          <a:p>
            <a:pPr algn="just"/>
            <a:r>
              <a:rPr lang="en-IN" dirty="0"/>
              <a:t>Mobile Device Policy</a:t>
            </a:r>
          </a:p>
          <a:p>
            <a:pPr algn="just"/>
            <a:r>
              <a:rPr lang="en-IN" dirty="0"/>
              <a:t>Teleworking Policy</a:t>
            </a:r>
          </a:p>
        </p:txBody>
      </p:sp>
      <p:sp>
        <p:nvSpPr>
          <p:cNvPr id="4" name="Footer Placeholder 3">
            <a:extLst>
              <a:ext uri="{FF2B5EF4-FFF2-40B4-BE49-F238E27FC236}">
                <a16:creationId xmlns:a16="http://schemas.microsoft.com/office/drawing/2014/main" id="{4A06DA01-645A-52BD-B56D-8E83D2D6A628}"/>
              </a:ext>
            </a:extLst>
          </p:cNvPr>
          <p:cNvSpPr>
            <a:spLocks noGrp="1"/>
          </p:cNvSpPr>
          <p:nvPr>
            <p:ph type="ftr" sz="quarter" idx="11"/>
          </p:nvPr>
        </p:nvSpPr>
        <p:spPr/>
        <p:txBody>
          <a:bodyPr/>
          <a:lstStyle/>
          <a:p>
            <a:pPr algn="just"/>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12CF0A75-7663-4E74-D09A-466D353B6483}"/>
              </a:ext>
            </a:extLst>
          </p:cNvPr>
          <p:cNvSpPr>
            <a:spLocks noGrp="1"/>
          </p:cNvSpPr>
          <p:nvPr>
            <p:ph type="sldNum" sz="quarter" idx="12"/>
          </p:nvPr>
        </p:nvSpPr>
        <p:spPr/>
        <p:txBody>
          <a:bodyPr/>
          <a:lstStyle/>
          <a:p>
            <a:pPr algn="just"/>
            <a:fld id="{3A98EE3D-8CD1-4C3F-BD1C-C98C9596463C}" type="slidenum">
              <a:rPr lang="en-US" smtClean="0"/>
              <a:pPr algn="just"/>
              <a:t>23</a:t>
            </a:fld>
            <a:endParaRPr lang="en-US" dirty="0"/>
          </a:p>
        </p:txBody>
      </p:sp>
      <p:sp>
        <p:nvSpPr>
          <p:cNvPr id="6" name="Content Placeholder 2">
            <a:extLst>
              <a:ext uri="{FF2B5EF4-FFF2-40B4-BE49-F238E27FC236}">
                <a16:creationId xmlns:a16="http://schemas.microsoft.com/office/drawing/2014/main" id="{66D57CC8-F1C7-672A-ED96-174B76A3941A}"/>
              </a:ext>
            </a:extLst>
          </p:cNvPr>
          <p:cNvSpPr txBox="1">
            <a:spLocks/>
          </p:cNvSpPr>
          <p:nvPr/>
        </p:nvSpPr>
        <p:spPr>
          <a:xfrm>
            <a:off x="6096000" y="2664822"/>
            <a:ext cx="4239002" cy="1771565"/>
          </a:xfrm>
          <a:prstGeom prst="rect">
            <a:avLst/>
          </a:prstGeom>
        </p:spPr>
        <p:txBody>
          <a:bodyPr vert="horz" lIns="91440" tIns="45720" rIns="91440" bIns="45720" rtlCol="0" anchor="ctr">
            <a:normAutofit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buNone/>
            </a:pPr>
            <a:r>
              <a:rPr lang="en-US" dirty="0">
                <a:solidFill>
                  <a:srgbClr val="374151"/>
                </a:solidFill>
                <a:latin typeface="Söhne"/>
              </a:rPr>
              <a:t>Koantek’s </a:t>
            </a:r>
            <a:r>
              <a:rPr lang="en-US" b="1" dirty="0">
                <a:solidFill>
                  <a:srgbClr val="374151"/>
                </a:solidFill>
                <a:latin typeface="Söhne"/>
              </a:rPr>
              <a:t>Cryptographic</a:t>
            </a:r>
            <a:r>
              <a:rPr lang="en-US" dirty="0">
                <a:solidFill>
                  <a:srgbClr val="374151"/>
                </a:solidFill>
                <a:latin typeface="Söhne"/>
              </a:rPr>
              <a:t> policy establishes guidelines for the secure implementation and use of cryptographic techniques to protect data confidentiality, integrity, and authentication within an organization's information security framework.</a:t>
            </a:r>
            <a:endParaRPr lang="en-IN" dirty="0"/>
          </a:p>
        </p:txBody>
      </p:sp>
    </p:spTree>
    <p:extLst>
      <p:ext uri="{BB962C8B-B14F-4D97-AF65-F5344CB8AC3E}">
        <p14:creationId xmlns:p14="http://schemas.microsoft.com/office/powerpoint/2010/main" val="93153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7B7C-134C-F928-794E-0DFF7AAD6676}"/>
              </a:ext>
            </a:extLst>
          </p:cNvPr>
          <p:cNvSpPr>
            <a:spLocks noGrp="1"/>
          </p:cNvSpPr>
          <p:nvPr>
            <p:ph type="title"/>
          </p:nvPr>
        </p:nvSpPr>
        <p:spPr/>
        <p:txBody>
          <a:bodyPr>
            <a:normAutofit fontScale="90000"/>
          </a:bodyPr>
          <a:lstStyle/>
          <a:p>
            <a:pPr algn="just"/>
            <a:r>
              <a:rPr lang="en-IN" dirty="0"/>
              <a:t>Information Security POLICIES</a:t>
            </a:r>
          </a:p>
        </p:txBody>
      </p:sp>
      <p:sp>
        <p:nvSpPr>
          <p:cNvPr id="3" name="Content Placeholder 2">
            <a:extLst>
              <a:ext uri="{FF2B5EF4-FFF2-40B4-BE49-F238E27FC236}">
                <a16:creationId xmlns:a16="http://schemas.microsoft.com/office/drawing/2014/main" id="{0B785ED8-8FB5-226D-28E9-B59BE331549A}"/>
              </a:ext>
            </a:extLst>
          </p:cNvPr>
          <p:cNvSpPr>
            <a:spLocks noGrp="1"/>
          </p:cNvSpPr>
          <p:nvPr>
            <p:ph idx="1"/>
          </p:nvPr>
        </p:nvSpPr>
        <p:spPr>
          <a:xfrm>
            <a:off x="581193" y="1536700"/>
            <a:ext cx="4239002" cy="4754614"/>
          </a:xfrm>
        </p:spPr>
        <p:txBody>
          <a:bodyPr/>
          <a:lstStyle/>
          <a:p>
            <a:pPr algn="just"/>
            <a:r>
              <a:rPr lang="en-IN" dirty="0"/>
              <a:t>Access control Policy</a:t>
            </a:r>
          </a:p>
          <a:p>
            <a:pPr algn="just"/>
            <a:r>
              <a:rPr lang="en-IN" dirty="0"/>
              <a:t>Anti-Malware Policy</a:t>
            </a:r>
          </a:p>
          <a:p>
            <a:pPr algn="just"/>
            <a:r>
              <a:rPr lang="en-IN" dirty="0"/>
              <a:t>Acceptable Use Policy</a:t>
            </a:r>
          </a:p>
          <a:p>
            <a:pPr algn="just"/>
            <a:r>
              <a:rPr lang="en-IN" dirty="0"/>
              <a:t>Clear Desk and Clear Screen Policy</a:t>
            </a:r>
          </a:p>
          <a:p>
            <a:pPr algn="just"/>
            <a:r>
              <a:rPr lang="en-IN" dirty="0"/>
              <a:t>Cryptographic Policy</a:t>
            </a:r>
          </a:p>
          <a:p>
            <a:pPr algn="just"/>
            <a:r>
              <a:rPr lang="en-IN" dirty="0"/>
              <a:t>Electronic Communication Policy</a:t>
            </a:r>
          </a:p>
          <a:p>
            <a:pPr algn="just"/>
            <a:r>
              <a:rPr lang="en-IN" dirty="0"/>
              <a:t>Logging and Monitoring Policy</a:t>
            </a:r>
          </a:p>
          <a:p>
            <a:pPr algn="just"/>
            <a:r>
              <a:rPr lang="en-IN" dirty="0"/>
              <a:t>Privacy Personal Data Protection Policy</a:t>
            </a:r>
          </a:p>
          <a:p>
            <a:pPr algn="just"/>
            <a:r>
              <a:rPr lang="en-IN" dirty="0"/>
              <a:t>Mobile Device Policy</a:t>
            </a:r>
          </a:p>
          <a:p>
            <a:pPr algn="just"/>
            <a:r>
              <a:rPr lang="en-IN" dirty="0"/>
              <a:t>Teleworking Policy</a:t>
            </a:r>
          </a:p>
        </p:txBody>
      </p:sp>
      <p:sp>
        <p:nvSpPr>
          <p:cNvPr id="4" name="Footer Placeholder 3">
            <a:extLst>
              <a:ext uri="{FF2B5EF4-FFF2-40B4-BE49-F238E27FC236}">
                <a16:creationId xmlns:a16="http://schemas.microsoft.com/office/drawing/2014/main" id="{4A06DA01-645A-52BD-B56D-8E83D2D6A628}"/>
              </a:ext>
            </a:extLst>
          </p:cNvPr>
          <p:cNvSpPr>
            <a:spLocks noGrp="1"/>
          </p:cNvSpPr>
          <p:nvPr>
            <p:ph type="ftr" sz="quarter" idx="11"/>
          </p:nvPr>
        </p:nvSpPr>
        <p:spPr/>
        <p:txBody>
          <a:bodyPr/>
          <a:lstStyle/>
          <a:p>
            <a:pPr algn="just"/>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12CF0A75-7663-4E74-D09A-466D353B6483}"/>
              </a:ext>
            </a:extLst>
          </p:cNvPr>
          <p:cNvSpPr>
            <a:spLocks noGrp="1"/>
          </p:cNvSpPr>
          <p:nvPr>
            <p:ph type="sldNum" sz="quarter" idx="12"/>
          </p:nvPr>
        </p:nvSpPr>
        <p:spPr/>
        <p:txBody>
          <a:bodyPr/>
          <a:lstStyle/>
          <a:p>
            <a:pPr algn="just"/>
            <a:fld id="{3A98EE3D-8CD1-4C3F-BD1C-C98C9596463C}" type="slidenum">
              <a:rPr lang="en-US" smtClean="0"/>
              <a:pPr algn="just"/>
              <a:t>24</a:t>
            </a:fld>
            <a:endParaRPr lang="en-US" dirty="0"/>
          </a:p>
        </p:txBody>
      </p:sp>
      <p:sp>
        <p:nvSpPr>
          <p:cNvPr id="6" name="Content Placeholder 2">
            <a:extLst>
              <a:ext uri="{FF2B5EF4-FFF2-40B4-BE49-F238E27FC236}">
                <a16:creationId xmlns:a16="http://schemas.microsoft.com/office/drawing/2014/main" id="{66D57CC8-F1C7-672A-ED96-174B76A3941A}"/>
              </a:ext>
            </a:extLst>
          </p:cNvPr>
          <p:cNvSpPr txBox="1">
            <a:spLocks/>
          </p:cNvSpPr>
          <p:nvPr/>
        </p:nvSpPr>
        <p:spPr>
          <a:xfrm>
            <a:off x="6096000" y="2664822"/>
            <a:ext cx="4239002" cy="1771565"/>
          </a:xfrm>
          <a:prstGeom prst="rect">
            <a:avLst/>
          </a:prstGeom>
        </p:spPr>
        <p:txBody>
          <a:bodyPr vert="horz" lIns="91440" tIns="45720" rIns="91440" bIns="45720" rtlCol="0" anchor="ctr">
            <a:normAutofit fontScale="925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buNone/>
            </a:pPr>
            <a:r>
              <a:rPr lang="en-US" dirty="0">
                <a:solidFill>
                  <a:srgbClr val="374151"/>
                </a:solidFill>
                <a:latin typeface="Söhne"/>
              </a:rPr>
              <a:t>Koantek’s </a:t>
            </a:r>
            <a:r>
              <a:rPr lang="en-US" b="1" dirty="0">
                <a:solidFill>
                  <a:srgbClr val="374151"/>
                </a:solidFill>
                <a:latin typeface="Söhne"/>
              </a:rPr>
              <a:t>Electronic Communication Policy</a:t>
            </a:r>
            <a:r>
              <a:rPr lang="en-US" dirty="0">
                <a:solidFill>
                  <a:srgbClr val="374151"/>
                </a:solidFill>
                <a:latin typeface="Söhne"/>
              </a:rPr>
              <a:t> defines rules and standards governing the appropriate and secure use of electronic communication tools within an organization, promoting effective communication while ensuring information security and compliance.</a:t>
            </a:r>
            <a:endParaRPr lang="en-IN" dirty="0"/>
          </a:p>
        </p:txBody>
      </p:sp>
    </p:spTree>
    <p:extLst>
      <p:ext uri="{BB962C8B-B14F-4D97-AF65-F5344CB8AC3E}">
        <p14:creationId xmlns:p14="http://schemas.microsoft.com/office/powerpoint/2010/main" val="379988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7B7C-134C-F928-794E-0DFF7AAD6676}"/>
              </a:ext>
            </a:extLst>
          </p:cNvPr>
          <p:cNvSpPr>
            <a:spLocks noGrp="1"/>
          </p:cNvSpPr>
          <p:nvPr>
            <p:ph type="title"/>
          </p:nvPr>
        </p:nvSpPr>
        <p:spPr/>
        <p:txBody>
          <a:bodyPr>
            <a:normAutofit fontScale="90000"/>
          </a:bodyPr>
          <a:lstStyle/>
          <a:p>
            <a:pPr algn="just"/>
            <a:r>
              <a:rPr lang="en-IN" dirty="0"/>
              <a:t>Information Security POLICIES</a:t>
            </a:r>
          </a:p>
        </p:txBody>
      </p:sp>
      <p:sp>
        <p:nvSpPr>
          <p:cNvPr id="3" name="Content Placeholder 2">
            <a:extLst>
              <a:ext uri="{FF2B5EF4-FFF2-40B4-BE49-F238E27FC236}">
                <a16:creationId xmlns:a16="http://schemas.microsoft.com/office/drawing/2014/main" id="{0B785ED8-8FB5-226D-28E9-B59BE331549A}"/>
              </a:ext>
            </a:extLst>
          </p:cNvPr>
          <p:cNvSpPr>
            <a:spLocks noGrp="1"/>
          </p:cNvSpPr>
          <p:nvPr>
            <p:ph idx="1"/>
          </p:nvPr>
        </p:nvSpPr>
        <p:spPr>
          <a:xfrm>
            <a:off x="581193" y="1536700"/>
            <a:ext cx="4239002" cy="4754614"/>
          </a:xfrm>
        </p:spPr>
        <p:txBody>
          <a:bodyPr/>
          <a:lstStyle/>
          <a:p>
            <a:pPr algn="just"/>
            <a:r>
              <a:rPr lang="en-IN" dirty="0"/>
              <a:t>Access control Policy</a:t>
            </a:r>
          </a:p>
          <a:p>
            <a:pPr algn="just"/>
            <a:r>
              <a:rPr lang="en-IN" dirty="0"/>
              <a:t>Anti-Malware Policy</a:t>
            </a:r>
          </a:p>
          <a:p>
            <a:pPr algn="just"/>
            <a:r>
              <a:rPr lang="en-IN" dirty="0"/>
              <a:t>Acceptable Use Policy</a:t>
            </a:r>
          </a:p>
          <a:p>
            <a:pPr algn="just"/>
            <a:r>
              <a:rPr lang="en-IN" dirty="0"/>
              <a:t>Clear Desk and Clear Screen Policy</a:t>
            </a:r>
          </a:p>
          <a:p>
            <a:pPr algn="just"/>
            <a:r>
              <a:rPr lang="en-IN" dirty="0"/>
              <a:t>Cryptographic Policy</a:t>
            </a:r>
          </a:p>
          <a:p>
            <a:pPr algn="just"/>
            <a:r>
              <a:rPr lang="en-IN" dirty="0"/>
              <a:t>Electronic Communication Policy</a:t>
            </a:r>
          </a:p>
          <a:p>
            <a:pPr algn="just"/>
            <a:r>
              <a:rPr lang="en-IN" dirty="0"/>
              <a:t>Logging and Monitoring Policy</a:t>
            </a:r>
          </a:p>
          <a:p>
            <a:pPr algn="just"/>
            <a:r>
              <a:rPr lang="en-IN" dirty="0"/>
              <a:t>Privacy Personal Data Protection Policy</a:t>
            </a:r>
          </a:p>
          <a:p>
            <a:pPr algn="just"/>
            <a:r>
              <a:rPr lang="en-IN" dirty="0"/>
              <a:t>Mobile Device Policy</a:t>
            </a:r>
          </a:p>
          <a:p>
            <a:pPr algn="just"/>
            <a:r>
              <a:rPr lang="en-IN" dirty="0"/>
              <a:t>Teleworking Policy</a:t>
            </a:r>
          </a:p>
        </p:txBody>
      </p:sp>
      <p:sp>
        <p:nvSpPr>
          <p:cNvPr id="4" name="Footer Placeholder 3">
            <a:extLst>
              <a:ext uri="{FF2B5EF4-FFF2-40B4-BE49-F238E27FC236}">
                <a16:creationId xmlns:a16="http://schemas.microsoft.com/office/drawing/2014/main" id="{4A06DA01-645A-52BD-B56D-8E83D2D6A628}"/>
              </a:ext>
            </a:extLst>
          </p:cNvPr>
          <p:cNvSpPr>
            <a:spLocks noGrp="1"/>
          </p:cNvSpPr>
          <p:nvPr>
            <p:ph type="ftr" sz="quarter" idx="11"/>
          </p:nvPr>
        </p:nvSpPr>
        <p:spPr/>
        <p:txBody>
          <a:bodyPr/>
          <a:lstStyle/>
          <a:p>
            <a:pPr algn="just"/>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12CF0A75-7663-4E74-D09A-466D353B6483}"/>
              </a:ext>
            </a:extLst>
          </p:cNvPr>
          <p:cNvSpPr>
            <a:spLocks noGrp="1"/>
          </p:cNvSpPr>
          <p:nvPr>
            <p:ph type="sldNum" sz="quarter" idx="12"/>
          </p:nvPr>
        </p:nvSpPr>
        <p:spPr/>
        <p:txBody>
          <a:bodyPr/>
          <a:lstStyle/>
          <a:p>
            <a:pPr algn="just"/>
            <a:fld id="{3A98EE3D-8CD1-4C3F-BD1C-C98C9596463C}" type="slidenum">
              <a:rPr lang="en-US" smtClean="0"/>
              <a:pPr algn="just"/>
              <a:t>25</a:t>
            </a:fld>
            <a:endParaRPr lang="en-US" dirty="0"/>
          </a:p>
        </p:txBody>
      </p:sp>
      <p:sp>
        <p:nvSpPr>
          <p:cNvPr id="6" name="Content Placeholder 2">
            <a:extLst>
              <a:ext uri="{FF2B5EF4-FFF2-40B4-BE49-F238E27FC236}">
                <a16:creationId xmlns:a16="http://schemas.microsoft.com/office/drawing/2014/main" id="{66D57CC8-F1C7-672A-ED96-174B76A3941A}"/>
              </a:ext>
            </a:extLst>
          </p:cNvPr>
          <p:cNvSpPr txBox="1">
            <a:spLocks/>
          </p:cNvSpPr>
          <p:nvPr/>
        </p:nvSpPr>
        <p:spPr>
          <a:xfrm>
            <a:off x="6096000" y="2664822"/>
            <a:ext cx="4239002" cy="1771565"/>
          </a:xfrm>
          <a:prstGeom prst="rect">
            <a:avLst/>
          </a:prstGeom>
        </p:spPr>
        <p:txBody>
          <a:bodyPr vert="horz" lIns="91440" tIns="45720" rIns="91440" bIns="45720" rtlCol="0" anchor="ctr">
            <a:normAutofit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buNone/>
            </a:pPr>
            <a:r>
              <a:rPr lang="en-US" dirty="0">
                <a:solidFill>
                  <a:srgbClr val="374151"/>
                </a:solidFill>
                <a:latin typeface="Söhne"/>
              </a:rPr>
              <a:t>Koantek’s </a:t>
            </a:r>
            <a:r>
              <a:rPr lang="en-US" b="1" dirty="0">
                <a:solidFill>
                  <a:srgbClr val="374151"/>
                </a:solidFill>
                <a:latin typeface="Söhne"/>
              </a:rPr>
              <a:t>Logging and Monitoring Policy </a:t>
            </a:r>
            <a:r>
              <a:rPr lang="en-US" dirty="0">
                <a:solidFill>
                  <a:srgbClr val="374151"/>
                </a:solidFill>
                <a:latin typeface="Söhne"/>
              </a:rPr>
              <a:t>outlines procedures for systematically recording and analyzing system activities, ensuring proactive identification of security incidents, and maintaining the integrity and availability of digital assets.</a:t>
            </a:r>
            <a:endParaRPr lang="en-IN" dirty="0"/>
          </a:p>
        </p:txBody>
      </p:sp>
    </p:spTree>
    <p:extLst>
      <p:ext uri="{BB962C8B-B14F-4D97-AF65-F5344CB8AC3E}">
        <p14:creationId xmlns:p14="http://schemas.microsoft.com/office/powerpoint/2010/main" val="324571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7B7C-134C-F928-794E-0DFF7AAD6676}"/>
              </a:ext>
            </a:extLst>
          </p:cNvPr>
          <p:cNvSpPr>
            <a:spLocks noGrp="1"/>
          </p:cNvSpPr>
          <p:nvPr>
            <p:ph type="title"/>
          </p:nvPr>
        </p:nvSpPr>
        <p:spPr/>
        <p:txBody>
          <a:bodyPr>
            <a:normAutofit fontScale="90000"/>
          </a:bodyPr>
          <a:lstStyle/>
          <a:p>
            <a:pPr algn="just"/>
            <a:r>
              <a:rPr lang="en-IN" dirty="0"/>
              <a:t>Information Security POLICIES</a:t>
            </a:r>
          </a:p>
        </p:txBody>
      </p:sp>
      <p:sp>
        <p:nvSpPr>
          <p:cNvPr id="3" name="Content Placeholder 2">
            <a:extLst>
              <a:ext uri="{FF2B5EF4-FFF2-40B4-BE49-F238E27FC236}">
                <a16:creationId xmlns:a16="http://schemas.microsoft.com/office/drawing/2014/main" id="{0B785ED8-8FB5-226D-28E9-B59BE331549A}"/>
              </a:ext>
            </a:extLst>
          </p:cNvPr>
          <p:cNvSpPr>
            <a:spLocks noGrp="1"/>
          </p:cNvSpPr>
          <p:nvPr>
            <p:ph idx="1"/>
          </p:nvPr>
        </p:nvSpPr>
        <p:spPr>
          <a:xfrm>
            <a:off x="581193" y="1536700"/>
            <a:ext cx="4239002" cy="4754614"/>
          </a:xfrm>
        </p:spPr>
        <p:txBody>
          <a:bodyPr/>
          <a:lstStyle/>
          <a:p>
            <a:pPr algn="just"/>
            <a:r>
              <a:rPr lang="en-IN" dirty="0"/>
              <a:t>Access control Policy</a:t>
            </a:r>
          </a:p>
          <a:p>
            <a:pPr algn="just"/>
            <a:r>
              <a:rPr lang="en-IN" dirty="0"/>
              <a:t>Anti-Malware Policy</a:t>
            </a:r>
          </a:p>
          <a:p>
            <a:pPr algn="just"/>
            <a:r>
              <a:rPr lang="en-IN" dirty="0"/>
              <a:t>Acceptable Use Policy</a:t>
            </a:r>
          </a:p>
          <a:p>
            <a:pPr algn="just"/>
            <a:r>
              <a:rPr lang="en-IN" dirty="0"/>
              <a:t>Clear Desk and Clear Screen Policy</a:t>
            </a:r>
          </a:p>
          <a:p>
            <a:pPr algn="just"/>
            <a:r>
              <a:rPr lang="en-IN" dirty="0"/>
              <a:t>Cryptographic Policy</a:t>
            </a:r>
          </a:p>
          <a:p>
            <a:pPr algn="just"/>
            <a:r>
              <a:rPr lang="en-IN" dirty="0"/>
              <a:t>Electronic Communication Policy</a:t>
            </a:r>
          </a:p>
          <a:p>
            <a:pPr algn="just"/>
            <a:r>
              <a:rPr lang="en-IN" dirty="0"/>
              <a:t>Logging and Monitoring Policy</a:t>
            </a:r>
          </a:p>
          <a:p>
            <a:pPr algn="just"/>
            <a:r>
              <a:rPr lang="en-IN" dirty="0"/>
              <a:t>Privacy Personal Data Protection Policy</a:t>
            </a:r>
          </a:p>
          <a:p>
            <a:pPr algn="just"/>
            <a:r>
              <a:rPr lang="en-IN" dirty="0"/>
              <a:t>Mobile Device Policy</a:t>
            </a:r>
          </a:p>
          <a:p>
            <a:pPr algn="just"/>
            <a:r>
              <a:rPr lang="en-IN" dirty="0"/>
              <a:t>Teleworking Policy</a:t>
            </a:r>
          </a:p>
        </p:txBody>
      </p:sp>
      <p:sp>
        <p:nvSpPr>
          <p:cNvPr id="4" name="Footer Placeholder 3">
            <a:extLst>
              <a:ext uri="{FF2B5EF4-FFF2-40B4-BE49-F238E27FC236}">
                <a16:creationId xmlns:a16="http://schemas.microsoft.com/office/drawing/2014/main" id="{4A06DA01-645A-52BD-B56D-8E83D2D6A628}"/>
              </a:ext>
            </a:extLst>
          </p:cNvPr>
          <p:cNvSpPr>
            <a:spLocks noGrp="1"/>
          </p:cNvSpPr>
          <p:nvPr>
            <p:ph type="ftr" sz="quarter" idx="11"/>
          </p:nvPr>
        </p:nvSpPr>
        <p:spPr/>
        <p:txBody>
          <a:bodyPr/>
          <a:lstStyle/>
          <a:p>
            <a:pPr algn="just"/>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12CF0A75-7663-4E74-D09A-466D353B6483}"/>
              </a:ext>
            </a:extLst>
          </p:cNvPr>
          <p:cNvSpPr>
            <a:spLocks noGrp="1"/>
          </p:cNvSpPr>
          <p:nvPr>
            <p:ph type="sldNum" sz="quarter" idx="12"/>
          </p:nvPr>
        </p:nvSpPr>
        <p:spPr/>
        <p:txBody>
          <a:bodyPr/>
          <a:lstStyle/>
          <a:p>
            <a:pPr algn="just"/>
            <a:fld id="{3A98EE3D-8CD1-4C3F-BD1C-C98C9596463C}" type="slidenum">
              <a:rPr lang="en-US" smtClean="0"/>
              <a:pPr algn="just"/>
              <a:t>26</a:t>
            </a:fld>
            <a:endParaRPr lang="en-US" dirty="0"/>
          </a:p>
        </p:txBody>
      </p:sp>
      <p:sp>
        <p:nvSpPr>
          <p:cNvPr id="6" name="Content Placeholder 2">
            <a:extLst>
              <a:ext uri="{FF2B5EF4-FFF2-40B4-BE49-F238E27FC236}">
                <a16:creationId xmlns:a16="http://schemas.microsoft.com/office/drawing/2014/main" id="{66D57CC8-F1C7-672A-ED96-174B76A3941A}"/>
              </a:ext>
            </a:extLst>
          </p:cNvPr>
          <p:cNvSpPr txBox="1">
            <a:spLocks/>
          </p:cNvSpPr>
          <p:nvPr/>
        </p:nvSpPr>
        <p:spPr>
          <a:xfrm>
            <a:off x="6096000" y="2664822"/>
            <a:ext cx="4239002" cy="1771565"/>
          </a:xfrm>
          <a:prstGeom prst="rect">
            <a:avLst/>
          </a:prstGeom>
        </p:spPr>
        <p:txBody>
          <a:bodyPr vert="horz" lIns="91440" tIns="45720" rIns="91440" bIns="45720" rtlCol="0" anchor="ctr">
            <a:normAutofit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buNone/>
            </a:pPr>
            <a:r>
              <a:rPr lang="en-US" dirty="0">
                <a:solidFill>
                  <a:srgbClr val="374151"/>
                </a:solidFill>
                <a:latin typeface="Söhne"/>
              </a:rPr>
              <a:t>Koantek’s </a:t>
            </a:r>
            <a:r>
              <a:rPr lang="en-US" b="1" dirty="0">
                <a:solidFill>
                  <a:srgbClr val="374151"/>
                </a:solidFill>
                <a:latin typeface="Söhne"/>
              </a:rPr>
              <a:t>Privacy Personal Data Protection Policy</a:t>
            </a:r>
            <a:r>
              <a:rPr lang="en-US" dirty="0">
                <a:solidFill>
                  <a:srgbClr val="374151"/>
                </a:solidFill>
                <a:latin typeface="Söhne"/>
              </a:rPr>
              <a:t> establishes guidelines for the lawful and responsible collection, processing, and protection of personal data, safeguarding individuals' privacy rights within an organization.</a:t>
            </a:r>
            <a:endParaRPr lang="en-IN" dirty="0"/>
          </a:p>
        </p:txBody>
      </p:sp>
    </p:spTree>
    <p:extLst>
      <p:ext uri="{BB962C8B-B14F-4D97-AF65-F5344CB8AC3E}">
        <p14:creationId xmlns:p14="http://schemas.microsoft.com/office/powerpoint/2010/main" val="37272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7B7C-134C-F928-794E-0DFF7AAD6676}"/>
              </a:ext>
            </a:extLst>
          </p:cNvPr>
          <p:cNvSpPr>
            <a:spLocks noGrp="1"/>
          </p:cNvSpPr>
          <p:nvPr>
            <p:ph type="title"/>
          </p:nvPr>
        </p:nvSpPr>
        <p:spPr/>
        <p:txBody>
          <a:bodyPr>
            <a:normAutofit fontScale="90000"/>
          </a:bodyPr>
          <a:lstStyle/>
          <a:p>
            <a:pPr algn="just"/>
            <a:r>
              <a:rPr lang="en-IN" dirty="0"/>
              <a:t>Information Security POLICIES</a:t>
            </a:r>
          </a:p>
        </p:txBody>
      </p:sp>
      <p:sp>
        <p:nvSpPr>
          <p:cNvPr id="3" name="Content Placeholder 2">
            <a:extLst>
              <a:ext uri="{FF2B5EF4-FFF2-40B4-BE49-F238E27FC236}">
                <a16:creationId xmlns:a16="http://schemas.microsoft.com/office/drawing/2014/main" id="{0B785ED8-8FB5-226D-28E9-B59BE331549A}"/>
              </a:ext>
            </a:extLst>
          </p:cNvPr>
          <p:cNvSpPr>
            <a:spLocks noGrp="1"/>
          </p:cNvSpPr>
          <p:nvPr>
            <p:ph idx="1"/>
          </p:nvPr>
        </p:nvSpPr>
        <p:spPr>
          <a:xfrm>
            <a:off x="581193" y="1536700"/>
            <a:ext cx="4239002" cy="4754614"/>
          </a:xfrm>
        </p:spPr>
        <p:txBody>
          <a:bodyPr/>
          <a:lstStyle/>
          <a:p>
            <a:pPr algn="just"/>
            <a:r>
              <a:rPr lang="en-IN" dirty="0"/>
              <a:t>Access control Policy</a:t>
            </a:r>
          </a:p>
          <a:p>
            <a:pPr algn="just"/>
            <a:r>
              <a:rPr lang="en-IN" dirty="0"/>
              <a:t>Anti-Malware Policy</a:t>
            </a:r>
          </a:p>
          <a:p>
            <a:pPr algn="just"/>
            <a:r>
              <a:rPr lang="en-IN" dirty="0"/>
              <a:t>Acceptable Use Policy</a:t>
            </a:r>
          </a:p>
          <a:p>
            <a:pPr algn="just"/>
            <a:r>
              <a:rPr lang="en-IN" dirty="0"/>
              <a:t>Clear Desk and Clear Screen Policy</a:t>
            </a:r>
          </a:p>
          <a:p>
            <a:pPr algn="just"/>
            <a:r>
              <a:rPr lang="en-IN" dirty="0"/>
              <a:t>Cryptographic Policy</a:t>
            </a:r>
          </a:p>
          <a:p>
            <a:pPr algn="just"/>
            <a:r>
              <a:rPr lang="en-IN" dirty="0"/>
              <a:t>Electronic Communication Policy</a:t>
            </a:r>
          </a:p>
          <a:p>
            <a:pPr algn="just"/>
            <a:r>
              <a:rPr lang="en-IN" dirty="0"/>
              <a:t>Logging and Monitoring Policy</a:t>
            </a:r>
          </a:p>
          <a:p>
            <a:pPr algn="just"/>
            <a:r>
              <a:rPr lang="en-IN" dirty="0"/>
              <a:t>Privacy Personal Data Protection Policy</a:t>
            </a:r>
          </a:p>
          <a:p>
            <a:pPr algn="just"/>
            <a:r>
              <a:rPr lang="en-IN" dirty="0"/>
              <a:t>Mobile Device Policy</a:t>
            </a:r>
          </a:p>
          <a:p>
            <a:pPr algn="just"/>
            <a:r>
              <a:rPr lang="en-IN" dirty="0"/>
              <a:t>Teleworking Policy</a:t>
            </a:r>
          </a:p>
        </p:txBody>
      </p:sp>
      <p:sp>
        <p:nvSpPr>
          <p:cNvPr id="4" name="Footer Placeholder 3">
            <a:extLst>
              <a:ext uri="{FF2B5EF4-FFF2-40B4-BE49-F238E27FC236}">
                <a16:creationId xmlns:a16="http://schemas.microsoft.com/office/drawing/2014/main" id="{4A06DA01-645A-52BD-B56D-8E83D2D6A628}"/>
              </a:ext>
            </a:extLst>
          </p:cNvPr>
          <p:cNvSpPr>
            <a:spLocks noGrp="1"/>
          </p:cNvSpPr>
          <p:nvPr>
            <p:ph type="ftr" sz="quarter" idx="11"/>
          </p:nvPr>
        </p:nvSpPr>
        <p:spPr/>
        <p:txBody>
          <a:bodyPr/>
          <a:lstStyle/>
          <a:p>
            <a:pPr algn="just"/>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12CF0A75-7663-4E74-D09A-466D353B6483}"/>
              </a:ext>
            </a:extLst>
          </p:cNvPr>
          <p:cNvSpPr>
            <a:spLocks noGrp="1"/>
          </p:cNvSpPr>
          <p:nvPr>
            <p:ph type="sldNum" sz="quarter" idx="12"/>
          </p:nvPr>
        </p:nvSpPr>
        <p:spPr/>
        <p:txBody>
          <a:bodyPr/>
          <a:lstStyle/>
          <a:p>
            <a:pPr algn="just"/>
            <a:fld id="{3A98EE3D-8CD1-4C3F-BD1C-C98C9596463C}" type="slidenum">
              <a:rPr lang="en-US" smtClean="0"/>
              <a:pPr algn="just"/>
              <a:t>27</a:t>
            </a:fld>
            <a:endParaRPr lang="en-US" dirty="0"/>
          </a:p>
        </p:txBody>
      </p:sp>
      <p:sp>
        <p:nvSpPr>
          <p:cNvPr id="6" name="Content Placeholder 2">
            <a:extLst>
              <a:ext uri="{FF2B5EF4-FFF2-40B4-BE49-F238E27FC236}">
                <a16:creationId xmlns:a16="http://schemas.microsoft.com/office/drawing/2014/main" id="{66D57CC8-F1C7-672A-ED96-174B76A3941A}"/>
              </a:ext>
            </a:extLst>
          </p:cNvPr>
          <p:cNvSpPr txBox="1">
            <a:spLocks/>
          </p:cNvSpPr>
          <p:nvPr/>
        </p:nvSpPr>
        <p:spPr>
          <a:xfrm>
            <a:off x="6096000" y="2664822"/>
            <a:ext cx="4239002" cy="1771565"/>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buNone/>
            </a:pPr>
            <a:r>
              <a:rPr lang="en-US" dirty="0">
                <a:solidFill>
                  <a:srgbClr val="374151"/>
                </a:solidFill>
                <a:latin typeface="Söhne"/>
              </a:rPr>
              <a:t>Koantek’s </a:t>
            </a:r>
            <a:r>
              <a:rPr lang="en-US" b="1" dirty="0">
                <a:solidFill>
                  <a:srgbClr val="374151"/>
                </a:solidFill>
                <a:latin typeface="Söhne"/>
              </a:rPr>
              <a:t>Mobile Device Policy</a:t>
            </a:r>
            <a:r>
              <a:rPr lang="en-US" dirty="0">
                <a:solidFill>
                  <a:srgbClr val="374151"/>
                </a:solidFill>
                <a:latin typeface="Söhne"/>
              </a:rPr>
              <a:t> sets guidelines for the secure and responsible use of mobile devices within an organization, ensuring data protection, network security, and adherence to corporate policies.</a:t>
            </a:r>
            <a:endParaRPr lang="en-IN" dirty="0"/>
          </a:p>
        </p:txBody>
      </p:sp>
    </p:spTree>
    <p:extLst>
      <p:ext uri="{BB962C8B-B14F-4D97-AF65-F5344CB8AC3E}">
        <p14:creationId xmlns:p14="http://schemas.microsoft.com/office/powerpoint/2010/main" val="115697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7B7C-134C-F928-794E-0DFF7AAD6676}"/>
              </a:ext>
            </a:extLst>
          </p:cNvPr>
          <p:cNvSpPr>
            <a:spLocks noGrp="1"/>
          </p:cNvSpPr>
          <p:nvPr>
            <p:ph type="title"/>
          </p:nvPr>
        </p:nvSpPr>
        <p:spPr/>
        <p:txBody>
          <a:bodyPr>
            <a:normAutofit fontScale="90000"/>
          </a:bodyPr>
          <a:lstStyle/>
          <a:p>
            <a:pPr algn="just"/>
            <a:r>
              <a:rPr lang="en-IN" dirty="0"/>
              <a:t>Information Security POLICIES</a:t>
            </a:r>
          </a:p>
        </p:txBody>
      </p:sp>
      <p:sp>
        <p:nvSpPr>
          <p:cNvPr id="3" name="Content Placeholder 2">
            <a:extLst>
              <a:ext uri="{FF2B5EF4-FFF2-40B4-BE49-F238E27FC236}">
                <a16:creationId xmlns:a16="http://schemas.microsoft.com/office/drawing/2014/main" id="{0B785ED8-8FB5-226D-28E9-B59BE331549A}"/>
              </a:ext>
            </a:extLst>
          </p:cNvPr>
          <p:cNvSpPr>
            <a:spLocks noGrp="1"/>
          </p:cNvSpPr>
          <p:nvPr>
            <p:ph idx="1"/>
          </p:nvPr>
        </p:nvSpPr>
        <p:spPr>
          <a:xfrm>
            <a:off x="581193" y="1536700"/>
            <a:ext cx="4239002" cy="4754614"/>
          </a:xfrm>
        </p:spPr>
        <p:txBody>
          <a:bodyPr/>
          <a:lstStyle/>
          <a:p>
            <a:pPr algn="just"/>
            <a:r>
              <a:rPr lang="en-IN" dirty="0"/>
              <a:t>Access control Policy</a:t>
            </a:r>
          </a:p>
          <a:p>
            <a:pPr algn="just"/>
            <a:r>
              <a:rPr lang="en-IN" dirty="0"/>
              <a:t>Anti-Malware Policy</a:t>
            </a:r>
          </a:p>
          <a:p>
            <a:pPr algn="just"/>
            <a:r>
              <a:rPr lang="en-IN" dirty="0"/>
              <a:t>Acceptable Use Policy</a:t>
            </a:r>
          </a:p>
          <a:p>
            <a:pPr algn="just"/>
            <a:r>
              <a:rPr lang="en-IN" dirty="0"/>
              <a:t>Clear Desk and Clear Screen Policy</a:t>
            </a:r>
          </a:p>
          <a:p>
            <a:pPr algn="just"/>
            <a:r>
              <a:rPr lang="en-IN" dirty="0"/>
              <a:t>Cryptographic Policy</a:t>
            </a:r>
          </a:p>
          <a:p>
            <a:pPr algn="just"/>
            <a:r>
              <a:rPr lang="en-IN" dirty="0"/>
              <a:t>Electronic Communication Policy</a:t>
            </a:r>
          </a:p>
          <a:p>
            <a:pPr algn="just"/>
            <a:r>
              <a:rPr lang="en-IN" dirty="0"/>
              <a:t>Logging and Monitoring Policy</a:t>
            </a:r>
          </a:p>
          <a:p>
            <a:pPr algn="just"/>
            <a:r>
              <a:rPr lang="en-IN" dirty="0"/>
              <a:t>Privacy Personal Data Protection Policy</a:t>
            </a:r>
          </a:p>
          <a:p>
            <a:pPr algn="just"/>
            <a:r>
              <a:rPr lang="en-IN" dirty="0"/>
              <a:t>Mobile Device Policy</a:t>
            </a:r>
          </a:p>
          <a:p>
            <a:pPr algn="just"/>
            <a:r>
              <a:rPr lang="en-IN" dirty="0"/>
              <a:t>Teleworking Policy</a:t>
            </a:r>
          </a:p>
        </p:txBody>
      </p:sp>
      <p:sp>
        <p:nvSpPr>
          <p:cNvPr id="4" name="Footer Placeholder 3">
            <a:extLst>
              <a:ext uri="{FF2B5EF4-FFF2-40B4-BE49-F238E27FC236}">
                <a16:creationId xmlns:a16="http://schemas.microsoft.com/office/drawing/2014/main" id="{4A06DA01-645A-52BD-B56D-8E83D2D6A628}"/>
              </a:ext>
            </a:extLst>
          </p:cNvPr>
          <p:cNvSpPr>
            <a:spLocks noGrp="1"/>
          </p:cNvSpPr>
          <p:nvPr>
            <p:ph type="ftr" sz="quarter" idx="11"/>
          </p:nvPr>
        </p:nvSpPr>
        <p:spPr/>
        <p:txBody>
          <a:bodyPr/>
          <a:lstStyle/>
          <a:p>
            <a:pPr algn="just"/>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12CF0A75-7663-4E74-D09A-466D353B6483}"/>
              </a:ext>
            </a:extLst>
          </p:cNvPr>
          <p:cNvSpPr>
            <a:spLocks noGrp="1"/>
          </p:cNvSpPr>
          <p:nvPr>
            <p:ph type="sldNum" sz="quarter" idx="12"/>
          </p:nvPr>
        </p:nvSpPr>
        <p:spPr/>
        <p:txBody>
          <a:bodyPr/>
          <a:lstStyle/>
          <a:p>
            <a:pPr algn="just"/>
            <a:fld id="{3A98EE3D-8CD1-4C3F-BD1C-C98C9596463C}" type="slidenum">
              <a:rPr lang="en-US" smtClean="0"/>
              <a:pPr algn="just"/>
              <a:t>28</a:t>
            </a:fld>
            <a:endParaRPr lang="en-US" dirty="0"/>
          </a:p>
        </p:txBody>
      </p:sp>
      <p:sp>
        <p:nvSpPr>
          <p:cNvPr id="6" name="Content Placeholder 2">
            <a:extLst>
              <a:ext uri="{FF2B5EF4-FFF2-40B4-BE49-F238E27FC236}">
                <a16:creationId xmlns:a16="http://schemas.microsoft.com/office/drawing/2014/main" id="{66D57CC8-F1C7-672A-ED96-174B76A3941A}"/>
              </a:ext>
            </a:extLst>
          </p:cNvPr>
          <p:cNvSpPr txBox="1">
            <a:spLocks/>
          </p:cNvSpPr>
          <p:nvPr/>
        </p:nvSpPr>
        <p:spPr>
          <a:xfrm>
            <a:off x="6096000" y="2664822"/>
            <a:ext cx="4239002" cy="1771565"/>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buNone/>
            </a:pPr>
            <a:r>
              <a:rPr lang="en-US" dirty="0">
                <a:solidFill>
                  <a:srgbClr val="374151"/>
                </a:solidFill>
                <a:latin typeface="Söhne"/>
              </a:rPr>
              <a:t>Koantek’s </a:t>
            </a:r>
            <a:r>
              <a:rPr lang="en-US" b="1" dirty="0">
                <a:solidFill>
                  <a:srgbClr val="374151"/>
                </a:solidFill>
                <a:latin typeface="Söhne"/>
              </a:rPr>
              <a:t>Teleworking Policy</a:t>
            </a:r>
            <a:r>
              <a:rPr lang="en-US" dirty="0">
                <a:solidFill>
                  <a:srgbClr val="374151"/>
                </a:solidFill>
                <a:latin typeface="Söhne"/>
              </a:rPr>
              <a:t> establishes guidelines for remote work, defining expectations, security protocols, and best practices to ensure productivity, data protection, and information security.</a:t>
            </a:r>
            <a:endParaRPr lang="en-IN" dirty="0"/>
          </a:p>
        </p:txBody>
      </p:sp>
    </p:spTree>
    <p:extLst>
      <p:ext uri="{BB962C8B-B14F-4D97-AF65-F5344CB8AC3E}">
        <p14:creationId xmlns:p14="http://schemas.microsoft.com/office/powerpoint/2010/main" val="394440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8BBCC7A-5DDB-0719-7467-369BCBA6A565}"/>
              </a:ext>
            </a:extLst>
          </p:cNvPr>
          <p:cNvSpPr>
            <a:spLocks noGrp="1"/>
          </p:cNvSpPr>
          <p:nvPr>
            <p:ph type="ctrTitle"/>
          </p:nvPr>
        </p:nvSpPr>
        <p:spPr>
          <a:xfrm>
            <a:off x="783771" y="1066800"/>
            <a:ext cx="5727760" cy="4724400"/>
          </a:xfrm>
        </p:spPr>
        <p:txBody>
          <a:bodyPr anchor="ctr">
            <a:normAutofit/>
          </a:bodyPr>
          <a:lstStyle/>
          <a:p>
            <a:pPr algn="r"/>
            <a:r>
              <a:rPr lang="en-IN" sz="6600" dirty="0">
                <a:solidFill>
                  <a:srgbClr val="FFFFFF">
                    <a:alpha val="90000"/>
                  </a:srgbClr>
                </a:solidFill>
              </a:rPr>
              <a:t>Section 4:</a:t>
            </a:r>
          </a:p>
        </p:txBody>
      </p:sp>
      <p:sp>
        <p:nvSpPr>
          <p:cNvPr id="7" name="Subtitle 6">
            <a:extLst>
              <a:ext uri="{FF2B5EF4-FFF2-40B4-BE49-F238E27FC236}">
                <a16:creationId xmlns:a16="http://schemas.microsoft.com/office/drawing/2014/main" id="{C91A2CC8-554F-43A3-DC55-81AF83C5DC9A}"/>
              </a:ext>
            </a:extLst>
          </p:cNvPr>
          <p:cNvSpPr>
            <a:spLocks noGrp="1"/>
          </p:cNvSpPr>
          <p:nvPr>
            <p:ph type="subTitle" idx="1"/>
          </p:nvPr>
        </p:nvSpPr>
        <p:spPr>
          <a:xfrm>
            <a:off x="7534655" y="1066800"/>
            <a:ext cx="3405015" cy="4724400"/>
          </a:xfrm>
          <a:ln w="57150">
            <a:noFill/>
          </a:ln>
        </p:spPr>
        <p:txBody>
          <a:bodyPr anchor="ctr">
            <a:normAutofit/>
          </a:bodyPr>
          <a:lstStyle/>
          <a:p>
            <a:r>
              <a:rPr lang="en-IN" sz="2800" dirty="0"/>
              <a:t>Koantek assets Do's and Don’ts</a:t>
            </a:r>
            <a:endParaRPr lang="en-IN" sz="2800" dirty="0">
              <a:solidFill>
                <a:srgbClr val="019FE8"/>
              </a:solidFill>
            </a:endParaRPr>
          </a:p>
        </p:txBody>
      </p:sp>
      <p:sp>
        <p:nvSpPr>
          <p:cNvPr id="33" name="Rectangle 32">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1433" y="3396996"/>
            <a:ext cx="370332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 name="Footer Placeholder 3">
            <a:extLst>
              <a:ext uri="{FF2B5EF4-FFF2-40B4-BE49-F238E27FC236}">
                <a16:creationId xmlns:a16="http://schemas.microsoft.com/office/drawing/2014/main" id="{32A5C71A-5CED-C9DB-D383-117076F28B10}"/>
              </a:ext>
            </a:extLst>
          </p:cNvPr>
          <p:cNvSpPr>
            <a:spLocks noGrp="1"/>
          </p:cNvSpPr>
          <p:nvPr>
            <p:ph type="ftr" sz="quarter" idx="11"/>
          </p:nvPr>
        </p:nvSpPr>
        <p:spPr>
          <a:xfrm>
            <a:off x="581192" y="6423914"/>
            <a:ext cx="6917210" cy="365125"/>
          </a:xfrm>
        </p:spPr>
        <p:txBody>
          <a:bodyPr>
            <a:normAutofit/>
          </a:bodyPr>
          <a:lstStyle/>
          <a:p>
            <a:pPr>
              <a:spcAft>
                <a:spcPts val="600"/>
              </a:spcAft>
            </a:pPr>
            <a:r>
              <a:rPr lang="en-US">
                <a:solidFill>
                  <a:srgbClr val="FFFFFF"/>
                </a:solidFill>
              </a:rPr>
              <a:t>Privacy and Information Security Awareness</a:t>
            </a:r>
          </a:p>
        </p:txBody>
      </p:sp>
      <p:sp>
        <p:nvSpPr>
          <p:cNvPr id="5" name="Slide Number Placeholder 4">
            <a:extLst>
              <a:ext uri="{FF2B5EF4-FFF2-40B4-BE49-F238E27FC236}">
                <a16:creationId xmlns:a16="http://schemas.microsoft.com/office/drawing/2014/main" id="{F57361DE-079C-6C08-539D-30428BAF4494}"/>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solidFill>
                  <a:srgbClr val="FFFFFF"/>
                </a:solidFill>
              </a:rPr>
              <a:pPr>
                <a:spcAft>
                  <a:spcPts val="600"/>
                </a:spcAft>
              </a:pPr>
              <a:t>29</a:t>
            </a:fld>
            <a:endParaRPr lang="en-US">
              <a:solidFill>
                <a:srgbClr val="FFFFFF"/>
              </a:solidFill>
            </a:endParaRPr>
          </a:p>
        </p:txBody>
      </p:sp>
    </p:spTree>
    <p:extLst>
      <p:ext uri="{BB962C8B-B14F-4D97-AF65-F5344CB8AC3E}">
        <p14:creationId xmlns:p14="http://schemas.microsoft.com/office/powerpoint/2010/main" val="28173640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65D0-5A49-8810-C2D8-55F326C68AE3}"/>
              </a:ext>
            </a:extLst>
          </p:cNvPr>
          <p:cNvSpPr>
            <a:spLocks noGrp="1"/>
          </p:cNvSpPr>
          <p:nvPr>
            <p:ph type="title"/>
          </p:nvPr>
        </p:nvSpPr>
        <p:spPr/>
        <p:txBody>
          <a:bodyPr>
            <a:normAutofit fontScale="90000"/>
          </a:bodyPr>
          <a:lstStyle/>
          <a:p>
            <a:r>
              <a:rPr lang="en-IN" dirty="0"/>
              <a:t>Objective</a:t>
            </a:r>
          </a:p>
        </p:txBody>
      </p:sp>
      <p:sp>
        <p:nvSpPr>
          <p:cNvPr id="3" name="Content Placeholder 2">
            <a:extLst>
              <a:ext uri="{FF2B5EF4-FFF2-40B4-BE49-F238E27FC236}">
                <a16:creationId xmlns:a16="http://schemas.microsoft.com/office/drawing/2014/main" id="{D8AB8326-AA0B-F987-D98F-FCE6C61453F9}"/>
              </a:ext>
            </a:extLst>
          </p:cNvPr>
          <p:cNvSpPr>
            <a:spLocks noGrp="1"/>
          </p:cNvSpPr>
          <p:nvPr>
            <p:ph idx="1"/>
          </p:nvPr>
        </p:nvSpPr>
        <p:spPr/>
        <p:txBody>
          <a:bodyPr>
            <a:normAutofit/>
          </a:bodyPr>
          <a:lstStyle/>
          <a:p>
            <a:pPr algn="l">
              <a:buFont typeface="Arial" panose="020B0604020202020204" pitchFamily="34" charset="0"/>
              <a:buChar char="•"/>
            </a:pPr>
            <a:r>
              <a:rPr lang="en-US" b="1" i="0" dirty="0">
                <a:solidFill>
                  <a:srgbClr val="374151"/>
                </a:solidFill>
                <a:effectLst/>
                <a:latin typeface="Söhne"/>
              </a:rPr>
              <a:t>Objective </a:t>
            </a:r>
          </a:p>
          <a:p>
            <a:pPr lvl="1">
              <a:buFont typeface="Arial" panose="020B0604020202020204" pitchFamily="34" charset="0"/>
              <a:buChar char="•"/>
            </a:pPr>
            <a:r>
              <a:rPr lang="en-US" b="0" i="0" dirty="0">
                <a:solidFill>
                  <a:srgbClr val="374151"/>
                </a:solidFill>
                <a:effectLst/>
                <a:latin typeface="Söhne"/>
              </a:rPr>
              <a:t>Privacy and information security awareness training for Koantek Company's employees.</a:t>
            </a:r>
          </a:p>
          <a:p>
            <a:pPr algn="l">
              <a:buFont typeface="Arial" panose="020B0604020202020204" pitchFamily="34" charset="0"/>
              <a:buChar char="•"/>
            </a:pPr>
            <a:r>
              <a:rPr lang="en-US" b="1" i="0" dirty="0">
                <a:solidFill>
                  <a:srgbClr val="002060"/>
                </a:solidFill>
                <a:effectLst/>
                <a:latin typeface="Söhne"/>
              </a:rPr>
              <a:t>Goal</a:t>
            </a:r>
          </a:p>
          <a:p>
            <a:pPr lvl="1">
              <a:buFont typeface="Arial" panose="020B0604020202020204" pitchFamily="34" charset="0"/>
              <a:buChar char="•"/>
            </a:pPr>
            <a:r>
              <a:rPr lang="en-US" b="0" i="0" dirty="0">
                <a:solidFill>
                  <a:srgbClr val="374151"/>
                </a:solidFill>
                <a:effectLst/>
                <a:latin typeface="Söhne"/>
              </a:rPr>
              <a:t>Educate and empower staff to understand and adhere to best practices, policies, and procedures in data protection, privacy, and information security.</a:t>
            </a:r>
          </a:p>
          <a:p>
            <a:pPr algn="l">
              <a:buFont typeface="Arial" panose="020B0604020202020204" pitchFamily="34" charset="0"/>
              <a:buChar char="•"/>
            </a:pPr>
            <a:r>
              <a:rPr lang="en-US" b="1" i="0" dirty="0">
                <a:solidFill>
                  <a:srgbClr val="002060"/>
                </a:solidFill>
                <a:effectLst/>
                <a:latin typeface="Söhne"/>
              </a:rPr>
              <a:t>Alignment</a:t>
            </a:r>
          </a:p>
          <a:p>
            <a:pPr lvl="1">
              <a:buFont typeface="Arial" panose="020B0604020202020204" pitchFamily="34" charset="0"/>
              <a:buChar char="•"/>
            </a:pPr>
            <a:r>
              <a:rPr lang="en-US" b="0" i="0" dirty="0">
                <a:solidFill>
                  <a:srgbClr val="374151"/>
                </a:solidFill>
                <a:effectLst/>
                <a:latin typeface="Söhne"/>
              </a:rPr>
              <a:t>Training is designed to align with international standards, including ISO 27001, ISO 27701, and SOC 2 Type 2 compliance.</a:t>
            </a:r>
          </a:p>
          <a:p>
            <a:pPr algn="l">
              <a:buFont typeface="Arial" panose="020B0604020202020204" pitchFamily="34" charset="0"/>
              <a:buChar char="•"/>
            </a:pPr>
            <a:r>
              <a:rPr lang="en-US" b="1" i="0" dirty="0">
                <a:solidFill>
                  <a:srgbClr val="002060"/>
                </a:solidFill>
                <a:effectLst/>
                <a:latin typeface="Söhne"/>
              </a:rPr>
              <a:t>Mitigation</a:t>
            </a:r>
            <a:r>
              <a:rPr lang="en-US" b="0" i="0" dirty="0">
                <a:solidFill>
                  <a:srgbClr val="374151"/>
                </a:solidFill>
                <a:effectLst/>
                <a:latin typeface="Söhne"/>
              </a:rPr>
              <a:t> </a:t>
            </a:r>
          </a:p>
          <a:p>
            <a:pPr lvl="1">
              <a:buFont typeface="Arial" panose="020B0604020202020204" pitchFamily="34" charset="0"/>
              <a:buChar char="•"/>
            </a:pPr>
            <a:r>
              <a:rPr lang="en-US" b="0" i="0" dirty="0">
                <a:solidFill>
                  <a:srgbClr val="374151"/>
                </a:solidFill>
                <a:effectLst/>
                <a:latin typeface="Söhne"/>
              </a:rPr>
              <a:t>Aim to mitigate the risk of data breaches, unauthorized access, and security incidents through informed and compliant employee practices.</a:t>
            </a:r>
          </a:p>
          <a:p>
            <a:pPr algn="l">
              <a:buFont typeface="Arial" panose="020B0604020202020204" pitchFamily="34" charset="0"/>
              <a:buChar char="•"/>
            </a:pPr>
            <a:r>
              <a:rPr lang="en-US" b="1" i="0" dirty="0">
                <a:solidFill>
                  <a:srgbClr val="002060"/>
                </a:solidFill>
                <a:effectLst/>
                <a:latin typeface="Söhne"/>
              </a:rPr>
              <a:t>Culture</a:t>
            </a:r>
            <a:r>
              <a:rPr lang="en-US" b="0" i="0" dirty="0">
                <a:solidFill>
                  <a:srgbClr val="374151"/>
                </a:solidFill>
                <a:effectLst/>
                <a:latin typeface="Söhne"/>
              </a:rPr>
              <a:t> </a:t>
            </a:r>
          </a:p>
          <a:p>
            <a:pPr lvl="1">
              <a:buFont typeface="Arial" panose="020B0604020202020204" pitchFamily="34" charset="0"/>
              <a:buChar char="•"/>
            </a:pPr>
            <a:r>
              <a:rPr lang="en-US" b="0" i="0" dirty="0">
                <a:solidFill>
                  <a:srgbClr val="374151"/>
                </a:solidFill>
                <a:effectLst/>
                <a:latin typeface="Söhne"/>
              </a:rPr>
              <a:t>Foster a culture of awareness, responsibility, and compliance among employees.</a:t>
            </a:r>
          </a:p>
          <a:p>
            <a:pPr algn="l">
              <a:buFont typeface="Arial" panose="020B0604020202020204" pitchFamily="34" charset="0"/>
              <a:buChar char="•"/>
            </a:pPr>
            <a:r>
              <a:rPr lang="en-US" b="1" i="0" dirty="0">
                <a:solidFill>
                  <a:srgbClr val="002060"/>
                </a:solidFill>
                <a:effectLst/>
                <a:latin typeface="Söhne"/>
              </a:rPr>
              <a:t>Standards</a:t>
            </a:r>
          </a:p>
          <a:p>
            <a:pPr lvl="1">
              <a:buFont typeface="Arial" panose="020B0604020202020204" pitchFamily="34" charset="0"/>
              <a:buChar char="•"/>
            </a:pPr>
            <a:r>
              <a:rPr lang="en-US" b="0" i="0" dirty="0">
                <a:solidFill>
                  <a:srgbClr val="374151"/>
                </a:solidFill>
                <a:effectLst/>
                <a:latin typeface="Söhne"/>
              </a:rPr>
              <a:t>Uphold the highest standards in information security to maintain the trust of stakeholders.</a:t>
            </a:r>
          </a:p>
          <a:p>
            <a:endParaRPr lang="en-IN" dirty="0"/>
          </a:p>
        </p:txBody>
      </p:sp>
      <p:sp>
        <p:nvSpPr>
          <p:cNvPr id="4" name="Footer Placeholder 3">
            <a:extLst>
              <a:ext uri="{FF2B5EF4-FFF2-40B4-BE49-F238E27FC236}">
                <a16:creationId xmlns:a16="http://schemas.microsoft.com/office/drawing/2014/main" id="{3E7F389A-BF7E-EEB2-E8EE-621830A7DA03}"/>
              </a:ext>
            </a:extLst>
          </p:cNvPr>
          <p:cNvSpPr>
            <a:spLocks noGrp="1"/>
          </p:cNvSpPr>
          <p:nvPr>
            <p:ph type="ftr" sz="quarter" idx="11"/>
          </p:nvPr>
        </p:nvSpPr>
        <p:spPr/>
        <p:txBody>
          <a:bodyPr/>
          <a:lstStyle/>
          <a:p>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DE03AF3A-18AE-F8AC-9D6B-8BDA68B36086}"/>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183702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1000"/>
                                        <p:tgtEl>
                                          <p:spTgt spid="3">
                                            <p:txEl>
                                              <p:pRg st="10" end="10"/>
                                            </p:txEl>
                                          </p:spTgt>
                                        </p:tgtEl>
                                      </p:cBhvr>
                                    </p:animEffect>
                                    <p:anim calcmode="lin" valueType="num">
                                      <p:cBhvr>
                                        <p:cTn id="6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fade">
                                      <p:cBhvr>
                                        <p:cTn id="72" dur="1000"/>
                                        <p:tgtEl>
                                          <p:spTgt spid="3">
                                            <p:txEl>
                                              <p:pRg st="11" end="11"/>
                                            </p:txEl>
                                          </p:spTgt>
                                        </p:tgtEl>
                                      </p:cBhvr>
                                    </p:animEffect>
                                    <p:anim calcmode="lin" valueType="num">
                                      <p:cBhvr>
                                        <p:cTn id="7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A9182-E207-794D-8926-F4B15892F9B7}"/>
              </a:ext>
            </a:extLst>
          </p:cNvPr>
          <p:cNvSpPr>
            <a:spLocks noGrp="1"/>
          </p:cNvSpPr>
          <p:nvPr>
            <p:ph type="title"/>
          </p:nvPr>
        </p:nvSpPr>
        <p:spPr/>
        <p:txBody>
          <a:bodyPr>
            <a:normAutofit fontScale="90000"/>
          </a:bodyPr>
          <a:lstStyle/>
          <a:p>
            <a:r>
              <a:rPr lang="en-IN" sz="2800" dirty="0"/>
              <a:t>Koantek assets Do's</a:t>
            </a:r>
            <a:endParaRPr lang="en-IN" dirty="0"/>
          </a:p>
        </p:txBody>
      </p:sp>
      <p:sp>
        <p:nvSpPr>
          <p:cNvPr id="3" name="Content Placeholder 2">
            <a:extLst>
              <a:ext uri="{FF2B5EF4-FFF2-40B4-BE49-F238E27FC236}">
                <a16:creationId xmlns:a16="http://schemas.microsoft.com/office/drawing/2014/main" id="{E6D0ACE4-8396-A3C5-AC2B-B2DDBC6B6E87}"/>
              </a:ext>
            </a:extLst>
          </p:cNvPr>
          <p:cNvSpPr>
            <a:spLocks noGrp="1"/>
          </p:cNvSpPr>
          <p:nvPr>
            <p:ph idx="1"/>
          </p:nvPr>
        </p:nvSpPr>
        <p:spPr/>
        <p:txBody>
          <a:bodyPr>
            <a:normAutofit/>
          </a:bodyPr>
          <a:lstStyle/>
          <a:p>
            <a:pPr marR="0" algn="just" rtl="0">
              <a:buFont typeface="Symbol" panose="05050102010706020507" pitchFamily="18" charset="2"/>
              <a:buChar char="·"/>
            </a:pPr>
            <a:r>
              <a:rPr lang="en-US" sz="1800" b="0" i="0" u="none" strike="noStrike" baseline="0" dirty="0">
                <a:latin typeface="Calibri" panose="020F0502020204030204" pitchFamily="34" charset="0"/>
              </a:rPr>
              <a:t>Save your work and shut down your laptop every day after completing your work</a:t>
            </a:r>
          </a:p>
          <a:p>
            <a:pPr marR="0" algn="l" rtl="0">
              <a:buFont typeface="Symbol" panose="05050102010706020507" pitchFamily="18" charset="2"/>
              <a:buChar char="·"/>
            </a:pPr>
            <a:r>
              <a:rPr lang="en-US" sz="1800" b="0" i="0" u="none" strike="noStrike" baseline="0" dirty="0">
                <a:latin typeface="Calibri" panose="020F0502020204030204" pitchFamily="34" charset="0"/>
              </a:rPr>
              <a:t>Laptop Should always be kept on a flat surface with sufficient air circulation.</a:t>
            </a:r>
          </a:p>
          <a:p>
            <a:pPr marR="0" algn="l" rtl="0">
              <a:buFont typeface="Symbol" panose="05050102010706020507" pitchFamily="18" charset="2"/>
              <a:buChar char="·"/>
            </a:pPr>
            <a:r>
              <a:rPr lang="en-US" sz="1800" b="0" i="0" u="none" strike="noStrike" baseline="0" dirty="0">
                <a:latin typeface="Calibri" panose="020F0502020204030204" pitchFamily="34" charset="0"/>
              </a:rPr>
              <a:t>The laptop must be password protected.</a:t>
            </a:r>
          </a:p>
          <a:p>
            <a:pPr marR="0" algn="l" rtl="0">
              <a:buFont typeface="Symbol" panose="05050102010706020507" pitchFamily="18" charset="2"/>
              <a:buChar char="·"/>
            </a:pPr>
            <a:r>
              <a:rPr lang="en-US" sz="1800" b="0" i="0" u="none" strike="noStrike" baseline="0" dirty="0">
                <a:latin typeface="Calibri" panose="020F0502020204030204" pitchFamily="34" charset="0"/>
              </a:rPr>
              <a:t>Antivirus must be installed if not please raise a support ticket to the IT team.</a:t>
            </a:r>
          </a:p>
          <a:p>
            <a:pPr marR="0" algn="l" rtl="0">
              <a:buFont typeface="Symbol" panose="05050102010706020507" pitchFamily="18" charset="2"/>
              <a:buChar char="·"/>
            </a:pPr>
            <a:r>
              <a:rPr lang="en-US" sz="1800" b="0" i="0" u="none" strike="noStrike" baseline="0" dirty="0">
                <a:latin typeface="Calibri" panose="020F0502020204030204" pitchFamily="34" charset="0"/>
              </a:rPr>
              <a:t>Lock the laptop when not in use.</a:t>
            </a:r>
          </a:p>
          <a:p>
            <a:pPr marR="0" algn="l" rtl="0">
              <a:buFont typeface="Symbol" panose="05050102010706020507" pitchFamily="18" charset="2"/>
              <a:buChar char="·"/>
            </a:pPr>
            <a:r>
              <a:rPr lang="en-US" sz="1800" b="0" i="0" u="none" strike="noStrike" baseline="0" dirty="0">
                <a:latin typeface="Calibri" panose="020F0502020204030204" pitchFamily="34" charset="0"/>
              </a:rPr>
              <a:t>Use laptop on hard, flat, non-cloth surface. Using cooling pad can decrease heat &amp; increase performance, It also recommended to use the laptop in a room temperature of 0°C to 30°C.</a:t>
            </a:r>
          </a:p>
          <a:p>
            <a:pPr marR="0" algn="l" rtl="0">
              <a:buFont typeface="Symbol" panose="05050102010706020507" pitchFamily="18" charset="2"/>
              <a:buChar char="·"/>
            </a:pPr>
            <a:r>
              <a:rPr lang="en-US" sz="1800" b="0" i="0" u="none" strike="noStrike" baseline="0" dirty="0">
                <a:latin typeface="Calibri" panose="020F0502020204030204" pitchFamily="34" charset="0"/>
              </a:rPr>
              <a:t>Use compressed air to clean the vents on a regular basis.</a:t>
            </a:r>
          </a:p>
          <a:p>
            <a:pPr marR="0" algn="l" rtl="0">
              <a:buFont typeface="Symbol" panose="05050102010706020507" pitchFamily="18" charset="2"/>
              <a:buChar char="·"/>
            </a:pPr>
            <a:r>
              <a:rPr lang="en-US" sz="1800" b="0" i="0" u="none" strike="noStrike" baseline="0" dirty="0">
                <a:latin typeface="Calibri" panose="020F0502020204030204" pitchFamily="34" charset="0"/>
              </a:rPr>
              <a:t>Use a keyboard cover to protect keyboard from external conditions. This cover also safeguards from spilled food &amp; drink, regularly clean your keyboard with a soft brush to remove dust particles.</a:t>
            </a:r>
          </a:p>
        </p:txBody>
      </p:sp>
      <p:sp>
        <p:nvSpPr>
          <p:cNvPr id="4" name="Footer Placeholder 3">
            <a:extLst>
              <a:ext uri="{FF2B5EF4-FFF2-40B4-BE49-F238E27FC236}">
                <a16:creationId xmlns:a16="http://schemas.microsoft.com/office/drawing/2014/main" id="{3A1D356F-FCCD-6EBE-D533-F2EDF1693AD4}"/>
              </a:ext>
            </a:extLst>
          </p:cNvPr>
          <p:cNvSpPr>
            <a:spLocks noGrp="1"/>
          </p:cNvSpPr>
          <p:nvPr>
            <p:ph type="ftr" sz="quarter" idx="11"/>
          </p:nvPr>
        </p:nvSpPr>
        <p:spPr/>
        <p:txBody>
          <a:bodyPr/>
          <a:lstStyle/>
          <a:p>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BF145BC7-A4D7-0A9C-6D2D-00E3256F92C1}"/>
              </a:ext>
            </a:extLst>
          </p:cNvPr>
          <p:cNvSpPr>
            <a:spLocks noGrp="1"/>
          </p:cNvSpPr>
          <p:nvPr>
            <p:ph type="sldNum" sz="quarter" idx="12"/>
          </p:nvPr>
        </p:nvSpPr>
        <p:spPr/>
        <p:txBody>
          <a:bodyPr/>
          <a:lstStyle/>
          <a:p>
            <a:fld id="{3A98EE3D-8CD1-4C3F-BD1C-C98C9596463C}" type="slidenum">
              <a:rPr lang="en-US" smtClean="0"/>
              <a:t>30</a:t>
            </a:fld>
            <a:endParaRPr lang="en-US" dirty="0"/>
          </a:p>
        </p:txBody>
      </p:sp>
    </p:spTree>
    <p:extLst>
      <p:ext uri="{BB962C8B-B14F-4D97-AF65-F5344CB8AC3E}">
        <p14:creationId xmlns:p14="http://schemas.microsoft.com/office/powerpoint/2010/main" val="3919799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A9182-E207-794D-8926-F4B15892F9B7}"/>
              </a:ext>
            </a:extLst>
          </p:cNvPr>
          <p:cNvSpPr>
            <a:spLocks noGrp="1"/>
          </p:cNvSpPr>
          <p:nvPr>
            <p:ph type="title"/>
          </p:nvPr>
        </p:nvSpPr>
        <p:spPr/>
        <p:txBody>
          <a:bodyPr>
            <a:normAutofit fontScale="90000"/>
          </a:bodyPr>
          <a:lstStyle/>
          <a:p>
            <a:r>
              <a:rPr lang="en-IN" sz="2800" dirty="0"/>
              <a:t>Koantek assets Don’ts</a:t>
            </a:r>
            <a:endParaRPr lang="en-IN" dirty="0"/>
          </a:p>
        </p:txBody>
      </p:sp>
      <p:sp>
        <p:nvSpPr>
          <p:cNvPr id="3" name="Content Placeholder 2">
            <a:extLst>
              <a:ext uri="{FF2B5EF4-FFF2-40B4-BE49-F238E27FC236}">
                <a16:creationId xmlns:a16="http://schemas.microsoft.com/office/drawing/2014/main" id="{E6D0ACE4-8396-A3C5-AC2B-B2DDBC6B6E87}"/>
              </a:ext>
            </a:extLst>
          </p:cNvPr>
          <p:cNvSpPr>
            <a:spLocks noGrp="1"/>
          </p:cNvSpPr>
          <p:nvPr>
            <p:ph idx="1"/>
          </p:nvPr>
        </p:nvSpPr>
        <p:spPr/>
        <p:txBody>
          <a:bodyPr>
            <a:normAutofit fontScale="92500" lnSpcReduction="20000"/>
          </a:bodyPr>
          <a:lstStyle/>
          <a:p>
            <a:pPr marR="0" algn="just" rtl="0">
              <a:buFont typeface="Symbol" panose="05050102010706020507" pitchFamily="18" charset="2"/>
              <a:buChar char="·"/>
            </a:pPr>
            <a:r>
              <a:rPr lang="en-US" sz="1600" b="0" i="0" u="none" strike="noStrike" baseline="0" dirty="0">
                <a:latin typeface="Calibri" panose="020F0502020204030204" pitchFamily="34" charset="0"/>
              </a:rPr>
              <a:t>Do not pick up your laptop by the screen.</a:t>
            </a:r>
          </a:p>
          <a:p>
            <a:pPr marR="0" algn="l" rtl="0">
              <a:buFont typeface="Symbol" panose="05050102010706020507" pitchFamily="18" charset="2"/>
              <a:buChar char="·"/>
            </a:pPr>
            <a:r>
              <a:rPr lang="en-US" sz="1600" b="0" i="0" u="none" strike="noStrike" baseline="0" dirty="0">
                <a:latin typeface="Calibri" panose="020F0502020204030204" pitchFamily="34" charset="0"/>
              </a:rPr>
              <a:t>Do not lend the Laptop or any Koantek asset to ANYONE.</a:t>
            </a:r>
          </a:p>
          <a:p>
            <a:pPr marR="0" algn="l" rtl="0">
              <a:buFont typeface="Symbol" panose="05050102010706020507" pitchFamily="18" charset="2"/>
              <a:buChar char="·"/>
            </a:pPr>
            <a:r>
              <a:rPr lang="en-US" sz="1600" b="0" i="0" u="none" strike="noStrike" baseline="0" dirty="0">
                <a:latin typeface="Calibri" panose="020F0502020204030204" pitchFamily="34" charset="0"/>
              </a:rPr>
              <a:t>Do not place heavy objects on the Laptop.</a:t>
            </a:r>
          </a:p>
          <a:p>
            <a:pPr marR="0" algn="l" rtl="0">
              <a:buFont typeface="Symbol" panose="05050102010706020507" pitchFamily="18" charset="2"/>
              <a:buChar char="·"/>
            </a:pPr>
            <a:r>
              <a:rPr lang="en-US" sz="1600" b="0" i="0" u="none" strike="noStrike" baseline="0" dirty="0">
                <a:latin typeface="Calibri" panose="020F0502020204030204" pitchFamily="34" charset="0"/>
              </a:rPr>
              <a:t>Do not connect any foreign objects into the ports.</a:t>
            </a:r>
          </a:p>
          <a:p>
            <a:pPr marR="0" algn="l" rtl="0">
              <a:buFont typeface="Symbol" panose="05050102010706020507" pitchFamily="18" charset="2"/>
              <a:buChar char="·"/>
            </a:pPr>
            <a:r>
              <a:rPr lang="en-US" sz="1600" b="0" i="0" u="none" strike="noStrike" baseline="0" dirty="0">
                <a:latin typeface="Calibri" panose="020F0502020204030204" pitchFamily="34" charset="0"/>
              </a:rPr>
              <a:t>Avoid keeping your laptop on Blanket, Pillows, etc., It blocks the heat sink and crashes your laptop.</a:t>
            </a:r>
          </a:p>
          <a:p>
            <a:pPr marR="0" algn="l" rtl="0">
              <a:buFont typeface="Symbol" panose="05050102010706020507" pitchFamily="18" charset="2"/>
              <a:buChar char="·"/>
            </a:pPr>
            <a:r>
              <a:rPr lang="en-US" sz="1600" b="0" i="0" u="none" strike="noStrike" baseline="0" dirty="0">
                <a:latin typeface="Calibri" panose="020F0502020204030204" pitchFamily="34" charset="0"/>
              </a:rPr>
              <a:t>Do not use other chargers/adapters for your laptops other than the company provided ones.</a:t>
            </a:r>
          </a:p>
          <a:p>
            <a:pPr marR="0" algn="l" rtl="0">
              <a:buFont typeface="Symbol" panose="05050102010706020507" pitchFamily="18" charset="2"/>
              <a:buChar char="·"/>
            </a:pPr>
            <a:r>
              <a:rPr lang="en-US" sz="1600" b="0" i="0" u="none" strike="noStrike" baseline="0" dirty="0">
                <a:latin typeface="Calibri" panose="020F0502020204030204" pitchFamily="34" charset="0"/>
              </a:rPr>
              <a:t>Do not install any other applications other than work-related. Please do not install game or third-party software which are not related to work.</a:t>
            </a:r>
          </a:p>
          <a:p>
            <a:pPr marR="0" algn="l" rtl="0">
              <a:buFont typeface="Symbol" panose="05050102010706020507" pitchFamily="18" charset="2"/>
              <a:buChar char="·"/>
            </a:pPr>
            <a:r>
              <a:rPr lang="en-US" sz="1600" b="0" i="0" u="none" strike="noStrike" baseline="0" dirty="0">
                <a:latin typeface="Calibri" panose="020F0502020204030204" pitchFamily="34" charset="0"/>
              </a:rPr>
              <a:t>Avoid placing food and liquids near the laptop as the liquid damage isn’t covered by warranty.</a:t>
            </a:r>
          </a:p>
          <a:p>
            <a:pPr marR="0" algn="l" rtl="0">
              <a:buFont typeface="Symbol" panose="05050102010706020507" pitchFamily="18" charset="2"/>
              <a:buChar char="·"/>
            </a:pPr>
            <a:r>
              <a:rPr lang="en-US" sz="1600" b="0" i="0" u="none" strike="noStrike" baseline="0" dirty="0">
                <a:latin typeface="Calibri" panose="020F0502020204030204" pitchFamily="34" charset="0"/>
              </a:rPr>
              <a:t>Always save your work to google drive. Do not store any personal information. We do not take. responsibility for data loss.</a:t>
            </a:r>
          </a:p>
          <a:p>
            <a:pPr marR="0" algn="l" rtl="0">
              <a:buFont typeface="Symbol" panose="05050102010706020507" pitchFamily="18" charset="2"/>
              <a:buChar char="·"/>
            </a:pPr>
            <a:r>
              <a:rPr lang="en-US" sz="1600" b="0" i="0" u="none" strike="noStrike" baseline="0" dirty="0">
                <a:latin typeface="Calibri" panose="020F0502020204030204" pitchFamily="34" charset="0"/>
              </a:rPr>
              <a:t>Do not throw your laptop on the bed as it can damage the hardware.</a:t>
            </a:r>
          </a:p>
          <a:p>
            <a:pPr marR="0" algn="l" rtl="0">
              <a:buFont typeface="Symbol" panose="05050102010706020507" pitchFamily="18" charset="2"/>
              <a:buChar char="·"/>
            </a:pPr>
            <a:r>
              <a:rPr lang="en-US" sz="1600" b="0" i="0" u="none" strike="noStrike" baseline="0" dirty="0">
                <a:latin typeface="Calibri" panose="020F0502020204030204" pitchFamily="34" charset="0"/>
              </a:rPr>
              <a:t>Do not tap with your hands or any objects on the LCD display.</a:t>
            </a:r>
          </a:p>
          <a:p>
            <a:pPr marR="0" algn="l" rtl="0">
              <a:buFont typeface="Symbol" panose="05050102010706020507" pitchFamily="18" charset="2"/>
              <a:buChar char="·"/>
            </a:pPr>
            <a:r>
              <a:rPr lang="en-US" sz="1600" b="0" i="0" u="none" strike="noStrike" baseline="0" dirty="0">
                <a:latin typeface="Calibri" panose="020F0502020204030204" pitchFamily="34" charset="0"/>
              </a:rPr>
              <a:t>Do not connect your cell phone or any other devices through your laptop. By doing so there are chances that it might corrupt the Operating System.</a:t>
            </a:r>
          </a:p>
          <a:p>
            <a:pPr marR="0" algn="l" rtl="0"/>
            <a:r>
              <a:rPr lang="en-US" sz="1600" b="0" i="0" u="none" strike="noStrike" baseline="0" dirty="0">
                <a:latin typeface="Calibri" panose="020F0502020204030204" pitchFamily="34" charset="0"/>
              </a:rPr>
              <a:t>Do not paste any sticker on the laptop surface.</a:t>
            </a:r>
            <a:endParaRPr lang="en-IN" dirty="0"/>
          </a:p>
          <a:p>
            <a:endParaRPr lang="en-IN" dirty="0"/>
          </a:p>
        </p:txBody>
      </p:sp>
      <p:sp>
        <p:nvSpPr>
          <p:cNvPr id="4" name="Footer Placeholder 3">
            <a:extLst>
              <a:ext uri="{FF2B5EF4-FFF2-40B4-BE49-F238E27FC236}">
                <a16:creationId xmlns:a16="http://schemas.microsoft.com/office/drawing/2014/main" id="{3A1D356F-FCCD-6EBE-D533-F2EDF1693AD4}"/>
              </a:ext>
            </a:extLst>
          </p:cNvPr>
          <p:cNvSpPr>
            <a:spLocks noGrp="1"/>
          </p:cNvSpPr>
          <p:nvPr>
            <p:ph type="ftr" sz="quarter" idx="11"/>
          </p:nvPr>
        </p:nvSpPr>
        <p:spPr/>
        <p:txBody>
          <a:bodyPr/>
          <a:lstStyle/>
          <a:p>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BF145BC7-A4D7-0A9C-6D2D-00E3256F92C1}"/>
              </a:ext>
            </a:extLst>
          </p:cNvPr>
          <p:cNvSpPr>
            <a:spLocks noGrp="1"/>
          </p:cNvSpPr>
          <p:nvPr>
            <p:ph type="sldNum" sz="quarter" idx="12"/>
          </p:nvPr>
        </p:nvSpPr>
        <p:spPr/>
        <p:txBody>
          <a:bodyPr/>
          <a:lstStyle/>
          <a:p>
            <a:fld id="{3A98EE3D-8CD1-4C3F-BD1C-C98C9596463C}" type="slidenum">
              <a:rPr lang="en-US" smtClean="0"/>
              <a:t>31</a:t>
            </a:fld>
            <a:endParaRPr lang="en-US" dirty="0"/>
          </a:p>
        </p:txBody>
      </p:sp>
    </p:spTree>
    <p:extLst>
      <p:ext uri="{BB962C8B-B14F-4D97-AF65-F5344CB8AC3E}">
        <p14:creationId xmlns:p14="http://schemas.microsoft.com/office/powerpoint/2010/main" val="617035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8BBCC7A-5DDB-0719-7467-369BCBA6A565}"/>
              </a:ext>
            </a:extLst>
          </p:cNvPr>
          <p:cNvSpPr>
            <a:spLocks noGrp="1"/>
          </p:cNvSpPr>
          <p:nvPr>
            <p:ph type="ctrTitle"/>
          </p:nvPr>
        </p:nvSpPr>
        <p:spPr>
          <a:xfrm>
            <a:off x="783771" y="1066800"/>
            <a:ext cx="5727760" cy="4724400"/>
          </a:xfrm>
        </p:spPr>
        <p:txBody>
          <a:bodyPr anchor="ctr">
            <a:normAutofit/>
          </a:bodyPr>
          <a:lstStyle/>
          <a:p>
            <a:pPr algn="r"/>
            <a:r>
              <a:rPr lang="en-IN" sz="6600" dirty="0">
                <a:solidFill>
                  <a:srgbClr val="FFFFFF">
                    <a:alpha val="90000"/>
                  </a:srgbClr>
                </a:solidFill>
              </a:rPr>
              <a:t>Section 5:</a:t>
            </a:r>
          </a:p>
        </p:txBody>
      </p:sp>
      <p:sp>
        <p:nvSpPr>
          <p:cNvPr id="7" name="Subtitle 6">
            <a:extLst>
              <a:ext uri="{FF2B5EF4-FFF2-40B4-BE49-F238E27FC236}">
                <a16:creationId xmlns:a16="http://schemas.microsoft.com/office/drawing/2014/main" id="{C91A2CC8-554F-43A3-DC55-81AF83C5DC9A}"/>
              </a:ext>
            </a:extLst>
          </p:cNvPr>
          <p:cNvSpPr>
            <a:spLocks noGrp="1"/>
          </p:cNvSpPr>
          <p:nvPr>
            <p:ph type="subTitle" idx="1"/>
          </p:nvPr>
        </p:nvSpPr>
        <p:spPr>
          <a:xfrm>
            <a:off x="7534655" y="1066800"/>
            <a:ext cx="3405015" cy="4724400"/>
          </a:xfrm>
          <a:ln w="57150">
            <a:noFill/>
          </a:ln>
        </p:spPr>
        <p:txBody>
          <a:bodyPr anchor="ctr">
            <a:normAutofit/>
          </a:bodyPr>
          <a:lstStyle/>
          <a:p>
            <a:r>
              <a:rPr lang="en-IN" sz="2800" dirty="0"/>
              <a:t>Your Roles and Responsibilities</a:t>
            </a:r>
            <a:endParaRPr lang="en-IN" sz="2800" dirty="0">
              <a:solidFill>
                <a:srgbClr val="019FE8"/>
              </a:solidFill>
            </a:endParaRPr>
          </a:p>
        </p:txBody>
      </p:sp>
      <p:sp>
        <p:nvSpPr>
          <p:cNvPr id="33" name="Rectangle 32">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1433" y="3396996"/>
            <a:ext cx="370332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 name="Footer Placeholder 3">
            <a:extLst>
              <a:ext uri="{FF2B5EF4-FFF2-40B4-BE49-F238E27FC236}">
                <a16:creationId xmlns:a16="http://schemas.microsoft.com/office/drawing/2014/main" id="{32A5C71A-5CED-C9DB-D383-117076F28B10}"/>
              </a:ext>
            </a:extLst>
          </p:cNvPr>
          <p:cNvSpPr>
            <a:spLocks noGrp="1"/>
          </p:cNvSpPr>
          <p:nvPr>
            <p:ph type="ftr" sz="quarter" idx="11"/>
          </p:nvPr>
        </p:nvSpPr>
        <p:spPr>
          <a:xfrm>
            <a:off x="581192" y="6423914"/>
            <a:ext cx="6917210" cy="365125"/>
          </a:xfrm>
        </p:spPr>
        <p:txBody>
          <a:bodyPr>
            <a:normAutofit/>
          </a:bodyPr>
          <a:lstStyle/>
          <a:p>
            <a:pPr>
              <a:spcAft>
                <a:spcPts val="600"/>
              </a:spcAft>
            </a:pPr>
            <a:r>
              <a:rPr lang="en-US">
                <a:solidFill>
                  <a:srgbClr val="FFFFFF"/>
                </a:solidFill>
              </a:rPr>
              <a:t>Privacy and Information Security Awareness</a:t>
            </a:r>
          </a:p>
        </p:txBody>
      </p:sp>
      <p:sp>
        <p:nvSpPr>
          <p:cNvPr id="5" name="Slide Number Placeholder 4">
            <a:extLst>
              <a:ext uri="{FF2B5EF4-FFF2-40B4-BE49-F238E27FC236}">
                <a16:creationId xmlns:a16="http://schemas.microsoft.com/office/drawing/2014/main" id="{F57361DE-079C-6C08-539D-30428BAF4494}"/>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solidFill>
                  <a:srgbClr val="FFFFFF"/>
                </a:solidFill>
              </a:rPr>
              <a:pPr>
                <a:spcAft>
                  <a:spcPts val="600"/>
                </a:spcAft>
              </a:pPr>
              <a:t>32</a:t>
            </a:fld>
            <a:endParaRPr lang="en-US">
              <a:solidFill>
                <a:srgbClr val="FFFFFF"/>
              </a:solidFill>
            </a:endParaRPr>
          </a:p>
        </p:txBody>
      </p:sp>
    </p:spTree>
    <p:extLst>
      <p:ext uri="{BB962C8B-B14F-4D97-AF65-F5344CB8AC3E}">
        <p14:creationId xmlns:p14="http://schemas.microsoft.com/office/powerpoint/2010/main" val="29745059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7657-B36D-19D2-3D3A-CDF6F9F8B34F}"/>
              </a:ext>
            </a:extLst>
          </p:cNvPr>
          <p:cNvSpPr>
            <a:spLocks noGrp="1"/>
          </p:cNvSpPr>
          <p:nvPr>
            <p:ph type="title"/>
          </p:nvPr>
        </p:nvSpPr>
        <p:spPr/>
        <p:txBody>
          <a:bodyPr>
            <a:normAutofit fontScale="90000"/>
          </a:bodyPr>
          <a:lstStyle/>
          <a:p>
            <a:r>
              <a:rPr lang="en-IN" dirty="0"/>
              <a:t>Line Managers – Responsibilities </a:t>
            </a:r>
          </a:p>
        </p:txBody>
      </p:sp>
      <p:sp>
        <p:nvSpPr>
          <p:cNvPr id="3" name="Content Placeholder 2">
            <a:extLst>
              <a:ext uri="{FF2B5EF4-FFF2-40B4-BE49-F238E27FC236}">
                <a16:creationId xmlns:a16="http://schemas.microsoft.com/office/drawing/2014/main" id="{EC7C9DA4-2764-2DA7-A959-4F94C337E01D}"/>
              </a:ext>
            </a:extLst>
          </p:cNvPr>
          <p:cNvSpPr>
            <a:spLocks noGrp="1"/>
          </p:cNvSpPr>
          <p:nvPr>
            <p:ph idx="1"/>
          </p:nvPr>
        </p:nvSpPr>
        <p:spPr/>
        <p:txBody>
          <a:bodyPr>
            <a:normAutofit fontScale="92500"/>
          </a:bodyPr>
          <a:lstStyle/>
          <a:p>
            <a:pPr marL="0" indent="0">
              <a:lnSpc>
                <a:spcPct val="115000"/>
              </a:lnSpc>
              <a:spcAft>
                <a:spcPts val="800"/>
              </a:spcAft>
              <a:buNone/>
            </a:pPr>
            <a:r>
              <a:rPr lang="en-IN" sz="1800" kern="100" dirty="0">
                <a:effectLst/>
                <a:latin typeface="Aptos" panose="020B0004020202020204" pitchFamily="34" charset="0"/>
                <a:ea typeface="Aptos" panose="020B0004020202020204" pitchFamily="34" charset="0"/>
                <a:cs typeface="Times New Roman" panose="02020603050405020304" pitchFamily="18" charset="0"/>
              </a:rPr>
              <a:t>Department Managers may be heads or supervisors of operational units within the organization.</a:t>
            </a:r>
          </a:p>
          <a:p>
            <a:pPr>
              <a:lnSpc>
                <a:spcPct val="115000"/>
              </a:lnSpc>
              <a:spcAft>
                <a:spcPts val="800"/>
              </a:spcAft>
            </a:pPr>
            <a:r>
              <a:rPr lang="en-IN" sz="1800" b="1" kern="100" dirty="0">
                <a:effectLst/>
                <a:latin typeface="Aptos" panose="020B0004020202020204" pitchFamily="34" charset="0"/>
                <a:ea typeface="Aptos" panose="020B0004020202020204" pitchFamily="34" charset="0"/>
                <a:cs typeface="Times New Roman" panose="02020603050405020304" pitchFamily="18" charset="0"/>
              </a:rPr>
              <a:t>Responsibilities</a:t>
            </a:r>
          </a:p>
          <a:p>
            <a:pPr marL="324000" lvl="1" indent="0">
              <a:lnSpc>
                <a:spcPct val="115000"/>
              </a:lnSpc>
              <a:spcAft>
                <a:spcPts val="800"/>
              </a:spcAft>
              <a:buNone/>
            </a:pPr>
            <a:r>
              <a:rPr lang="en-IN" sz="1500" kern="100" dirty="0">
                <a:effectLst/>
                <a:latin typeface="Aptos" panose="020B0004020202020204" pitchFamily="34" charset="0"/>
                <a:ea typeface="Aptos" panose="020B0004020202020204" pitchFamily="34" charset="0"/>
                <a:cs typeface="Times New Roman" panose="02020603050405020304" pitchFamily="18" charset="0"/>
              </a:rPr>
              <a:t>A Department Manager has the following responsibilities:</a:t>
            </a:r>
          </a:p>
          <a:p>
            <a:pPr lvl="1">
              <a:lnSpc>
                <a:spcPct val="115000"/>
              </a:lnSpc>
              <a:spcAft>
                <a:spcPts val="800"/>
              </a:spcAft>
            </a:pPr>
            <a:r>
              <a:rPr lang="en-IN" sz="1500" kern="100" dirty="0">
                <a:effectLst/>
                <a:latin typeface="Aptos" panose="020B0004020202020204" pitchFamily="34" charset="0"/>
                <a:ea typeface="Aptos" panose="020B0004020202020204" pitchFamily="34" charset="0"/>
                <a:cs typeface="Times New Roman" panose="02020603050405020304" pitchFamily="18" charset="0"/>
              </a:rPr>
              <a:t>Review and manage employee competencies and training needs to enable them to perform their role effectively within the information security area.</a:t>
            </a:r>
          </a:p>
          <a:p>
            <a:pPr lvl="1">
              <a:lnSpc>
                <a:spcPct val="115000"/>
              </a:lnSpc>
              <a:spcAft>
                <a:spcPts val="800"/>
              </a:spcAft>
            </a:pPr>
            <a:r>
              <a:rPr lang="en-IN" sz="1500" kern="100" dirty="0">
                <a:effectLst/>
                <a:latin typeface="Aptos" panose="020B0004020202020204" pitchFamily="34" charset="0"/>
                <a:ea typeface="Aptos" panose="020B0004020202020204" pitchFamily="34" charset="0"/>
                <a:cs typeface="Times New Roman" panose="02020603050405020304" pitchFamily="18" charset="0"/>
              </a:rPr>
              <a:t>Ensure that employees are aware of the relevance and importance of their activities and how they contribute to the achievement of information security objectives.</a:t>
            </a:r>
          </a:p>
          <a:p>
            <a:pPr lvl="1">
              <a:lnSpc>
                <a:spcPct val="115000"/>
              </a:lnSpc>
              <a:spcAft>
                <a:spcPts val="800"/>
              </a:spcAft>
            </a:pPr>
            <a:r>
              <a:rPr lang="en-IN" sz="1500" kern="100" dirty="0">
                <a:latin typeface="Aptos" panose="020B0004020202020204" pitchFamily="34" charset="0"/>
                <a:ea typeface="Aptos" panose="020B0004020202020204" pitchFamily="34" charset="0"/>
                <a:cs typeface="Times New Roman" panose="02020603050405020304" pitchFamily="18" charset="0"/>
              </a:rPr>
              <a:t>Review your team members access requirements (USB/Local Admin/Software installation/Client VPN/Git Access) and recommend. </a:t>
            </a:r>
            <a:endParaRPr lang="en-IN" sz="15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IN" sz="1800" b="1" kern="100" dirty="0">
                <a:effectLst/>
                <a:latin typeface="Aptos" panose="020B0004020202020204" pitchFamily="34" charset="0"/>
                <a:ea typeface="Aptos" panose="020B0004020202020204" pitchFamily="34" charset="0"/>
                <a:cs typeface="Times New Roman" panose="02020603050405020304" pitchFamily="18" charset="0"/>
              </a:rPr>
              <a:t>Authorities</a:t>
            </a:r>
          </a:p>
          <a:p>
            <a:pPr marL="324000" lvl="1" indent="0">
              <a:lnSpc>
                <a:spcPct val="115000"/>
              </a:lnSpc>
              <a:spcAft>
                <a:spcPts val="800"/>
              </a:spcAft>
              <a:buNone/>
            </a:pPr>
            <a:r>
              <a:rPr lang="en-IN" sz="1500" kern="100" dirty="0">
                <a:effectLst/>
                <a:latin typeface="Aptos" panose="020B0004020202020204" pitchFamily="34" charset="0"/>
                <a:ea typeface="Aptos" panose="020B0004020202020204" pitchFamily="34" charset="0"/>
                <a:cs typeface="Times New Roman" panose="02020603050405020304" pitchFamily="18" charset="0"/>
              </a:rPr>
              <a:t>A Department Manager has the authority to:</a:t>
            </a:r>
          </a:p>
          <a:p>
            <a:pPr lvl="1">
              <a:lnSpc>
                <a:spcPct val="115000"/>
              </a:lnSpc>
              <a:spcAft>
                <a:spcPts val="800"/>
              </a:spcAft>
            </a:pPr>
            <a:r>
              <a:rPr lang="en-IN" sz="1500" kern="100" dirty="0">
                <a:effectLst/>
                <a:latin typeface="Aptos" panose="020B0004020202020204" pitchFamily="34" charset="0"/>
                <a:ea typeface="Aptos" panose="020B0004020202020204" pitchFamily="34" charset="0"/>
                <a:cs typeface="Times New Roman" panose="02020603050405020304" pitchFamily="18" charset="0"/>
              </a:rPr>
              <a:t>Arrange training and awareness activities for the employees under their direction, within budget constraints.</a:t>
            </a:r>
          </a:p>
          <a:p>
            <a:pPr lvl="1">
              <a:lnSpc>
                <a:spcPct val="115000"/>
              </a:lnSpc>
              <a:spcAft>
                <a:spcPts val="800"/>
              </a:spcAft>
            </a:pPr>
            <a:r>
              <a:rPr lang="en-IN" sz="1500" kern="100" dirty="0">
                <a:effectLst/>
                <a:latin typeface="Aptos" panose="020B0004020202020204" pitchFamily="34" charset="0"/>
                <a:ea typeface="Aptos" panose="020B0004020202020204" pitchFamily="34" charset="0"/>
                <a:cs typeface="Times New Roman" panose="02020603050405020304" pitchFamily="18" charset="0"/>
              </a:rPr>
              <a:t>Take action to prevent an information security incident from occurring or escalating, where possible</a:t>
            </a:r>
          </a:p>
          <a:p>
            <a:endParaRPr lang="en-IN" dirty="0"/>
          </a:p>
        </p:txBody>
      </p:sp>
      <p:sp>
        <p:nvSpPr>
          <p:cNvPr id="4" name="Footer Placeholder 3">
            <a:extLst>
              <a:ext uri="{FF2B5EF4-FFF2-40B4-BE49-F238E27FC236}">
                <a16:creationId xmlns:a16="http://schemas.microsoft.com/office/drawing/2014/main" id="{6B715107-307E-5F74-F57E-224C6506ACF4}"/>
              </a:ext>
            </a:extLst>
          </p:cNvPr>
          <p:cNvSpPr>
            <a:spLocks noGrp="1"/>
          </p:cNvSpPr>
          <p:nvPr>
            <p:ph type="ftr" sz="quarter" idx="11"/>
          </p:nvPr>
        </p:nvSpPr>
        <p:spPr/>
        <p:txBody>
          <a:bodyPr/>
          <a:lstStyle/>
          <a:p>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D8FAF6C3-A49B-B4E6-9894-4D07A2080ABB}"/>
              </a:ext>
            </a:extLst>
          </p:cNvPr>
          <p:cNvSpPr>
            <a:spLocks noGrp="1"/>
          </p:cNvSpPr>
          <p:nvPr>
            <p:ph type="sldNum" sz="quarter" idx="12"/>
          </p:nvPr>
        </p:nvSpPr>
        <p:spPr/>
        <p:txBody>
          <a:bodyPr/>
          <a:lstStyle/>
          <a:p>
            <a:fld id="{3A98EE3D-8CD1-4C3F-BD1C-C98C9596463C}" type="slidenum">
              <a:rPr lang="en-US" smtClean="0"/>
              <a:t>33</a:t>
            </a:fld>
            <a:endParaRPr lang="en-US" dirty="0"/>
          </a:p>
        </p:txBody>
      </p:sp>
    </p:spTree>
    <p:extLst>
      <p:ext uri="{BB962C8B-B14F-4D97-AF65-F5344CB8AC3E}">
        <p14:creationId xmlns:p14="http://schemas.microsoft.com/office/powerpoint/2010/main" val="420324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7657-B36D-19D2-3D3A-CDF6F9F8B34F}"/>
              </a:ext>
            </a:extLst>
          </p:cNvPr>
          <p:cNvSpPr>
            <a:spLocks noGrp="1"/>
          </p:cNvSpPr>
          <p:nvPr>
            <p:ph type="title"/>
          </p:nvPr>
        </p:nvSpPr>
        <p:spPr/>
        <p:txBody>
          <a:bodyPr>
            <a:normAutofit fontScale="90000"/>
          </a:bodyPr>
          <a:lstStyle/>
          <a:p>
            <a:r>
              <a:rPr lang="en-IN" dirty="0"/>
              <a:t>IT Admin/Managers – Responsibilities </a:t>
            </a:r>
          </a:p>
        </p:txBody>
      </p:sp>
      <p:sp>
        <p:nvSpPr>
          <p:cNvPr id="3" name="Content Placeholder 2">
            <a:extLst>
              <a:ext uri="{FF2B5EF4-FFF2-40B4-BE49-F238E27FC236}">
                <a16:creationId xmlns:a16="http://schemas.microsoft.com/office/drawing/2014/main" id="{EC7C9DA4-2764-2DA7-A959-4F94C337E01D}"/>
              </a:ext>
            </a:extLst>
          </p:cNvPr>
          <p:cNvSpPr>
            <a:spLocks noGrp="1"/>
          </p:cNvSpPr>
          <p:nvPr>
            <p:ph idx="1"/>
          </p:nvPr>
        </p:nvSpPr>
        <p:spPr/>
        <p:txBody>
          <a:bodyPr>
            <a:normAutofit/>
          </a:bodyPr>
          <a:lstStyle/>
          <a:p>
            <a:pPr marL="0" indent="0">
              <a:buNone/>
            </a:pPr>
            <a:r>
              <a:rPr lang="en-IN" dirty="0"/>
              <a:t>Due to the often-technical nature of information security issues, IT Admins have an important part to play in the ISMS.</a:t>
            </a:r>
          </a:p>
          <a:p>
            <a:r>
              <a:rPr lang="en-IN" dirty="0"/>
              <a:t>Responsibilities</a:t>
            </a:r>
          </a:p>
          <a:p>
            <a:pPr marL="324000" lvl="1" indent="0">
              <a:buNone/>
            </a:pPr>
            <a:r>
              <a:rPr lang="en-IN" dirty="0"/>
              <a:t>IT Admins generally have the following responsibilities:</a:t>
            </a:r>
          </a:p>
          <a:p>
            <a:pPr lvl="1"/>
            <a:r>
              <a:rPr lang="en-IN" dirty="0"/>
              <a:t>Operation of processes such as incident and change management.</a:t>
            </a:r>
          </a:p>
          <a:p>
            <a:pPr lvl="1"/>
            <a:r>
              <a:rPr lang="en-IN" dirty="0"/>
              <a:t>Provision of technical expertise in matters of information security</a:t>
            </a:r>
          </a:p>
          <a:p>
            <a:pPr lvl="1"/>
            <a:r>
              <a:rPr lang="en-IN" dirty="0"/>
              <a:t>Implementation of technical controls</a:t>
            </a:r>
          </a:p>
          <a:p>
            <a:pPr lvl="1"/>
            <a:r>
              <a:rPr lang="en-IN" dirty="0"/>
              <a:t>System administration e.g. user creation, backups</a:t>
            </a:r>
          </a:p>
          <a:p>
            <a:pPr lvl="1"/>
            <a:r>
              <a:rPr lang="en-IN" dirty="0"/>
              <a:t>Security monitoring e.g. network intrusions</a:t>
            </a:r>
          </a:p>
          <a:p>
            <a:r>
              <a:rPr lang="en-IN" dirty="0"/>
              <a:t>Authorities</a:t>
            </a:r>
          </a:p>
          <a:p>
            <a:pPr marL="0" indent="0">
              <a:buNone/>
            </a:pPr>
            <a:r>
              <a:rPr lang="en-IN" dirty="0"/>
              <a:t>An IT Admins has the authority to:</a:t>
            </a:r>
          </a:p>
          <a:p>
            <a:pPr lvl="1"/>
            <a:r>
              <a:rPr lang="en-IN" dirty="0"/>
              <a:t>Take action to prevent an information security incident from occurring or escalating, where possible</a:t>
            </a:r>
          </a:p>
          <a:p>
            <a:endParaRPr lang="en-IN" dirty="0"/>
          </a:p>
        </p:txBody>
      </p:sp>
      <p:sp>
        <p:nvSpPr>
          <p:cNvPr id="4" name="Footer Placeholder 3">
            <a:extLst>
              <a:ext uri="{FF2B5EF4-FFF2-40B4-BE49-F238E27FC236}">
                <a16:creationId xmlns:a16="http://schemas.microsoft.com/office/drawing/2014/main" id="{6B715107-307E-5F74-F57E-224C6506ACF4}"/>
              </a:ext>
            </a:extLst>
          </p:cNvPr>
          <p:cNvSpPr>
            <a:spLocks noGrp="1"/>
          </p:cNvSpPr>
          <p:nvPr>
            <p:ph type="ftr" sz="quarter" idx="11"/>
          </p:nvPr>
        </p:nvSpPr>
        <p:spPr/>
        <p:txBody>
          <a:bodyPr/>
          <a:lstStyle/>
          <a:p>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D8FAF6C3-A49B-B4E6-9894-4D07A2080ABB}"/>
              </a:ext>
            </a:extLst>
          </p:cNvPr>
          <p:cNvSpPr>
            <a:spLocks noGrp="1"/>
          </p:cNvSpPr>
          <p:nvPr>
            <p:ph type="sldNum" sz="quarter" idx="12"/>
          </p:nvPr>
        </p:nvSpPr>
        <p:spPr/>
        <p:txBody>
          <a:bodyPr/>
          <a:lstStyle/>
          <a:p>
            <a:fld id="{3A98EE3D-8CD1-4C3F-BD1C-C98C9596463C}" type="slidenum">
              <a:rPr lang="en-US" smtClean="0"/>
              <a:t>34</a:t>
            </a:fld>
            <a:endParaRPr lang="en-US" dirty="0"/>
          </a:p>
        </p:txBody>
      </p:sp>
    </p:spTree>
    <p:extLst>
      <p:ext uri="{BB962C8B-B14F-4D97-AF65-F5344CB8AC3E}">
        <p14:creationId xmlns:p14="http://schemas.microsoft.com/office/powerpoint/2010/main" val="406651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7657-B36D-19D2-3D3A-CDF6F9F8B34F}"/>
              </a:ext>
            </a:extLst>
          </p:cNvPr>
          <p:cNvSpPr>
            <a:spLocks noGrp="1"/>
          </p:cNvSpPr>
          <p:nvPr>
            <p:ph type="title"/>
          </p:nvPr>
        </p:nvSpPr>
        <p:spPr/>
        <p:txBody>
          <a:bodyPr>
            <a:normAutofit fontScale="90000"/>
          </a:bodyPr>
          <a:lstStyle/>
          <a:p>
            <a:r>
              <a:rPr lang="en-IN" dirty="0"/>
              <a:t>IT USERS – Responsibilities </a:t>
            </a:r>
          </a:p>
        </p:txBody>
      </p:sp>
      <p:sp>
        <p:nvSpPr>
          <p:cNvPr id="3" name="Content Placeholder 2">
            <a:extLst>
              <a:ext uri="{FF2B5EF4-FFF2-40B4-BE49-F238E27FC236}">
                <a16:creationId xmlns:a16="http://schemas.microsoft.com/office/drawing/2014/main" id="{EC7C9DA4-2764-2DA7-A959-4F94C337E01D}"/>
              </a:ext>
            </a:extLst>
          </p:cNvPr>
          <p:cNvSpPr>
            <a:spLocks noGrp="1"/>
          </p:cNvSpPr>
          <p:nvPr>
            <p:ph idx="1"/>
          </p:nvPr>
        </p:nvSpPr>
        <p:spPr>
          <a:xfrm>
            <a:off x="581192" y="1654267"/>
            <a:ext cx="11029615" cy="4754614"/>
          </a:xfrm>
        </p:spPr>
        <p:txBody>
          <a:bodyPr>
            <a:normAutofit/>
          </a:bodyPr>
          <a:lstStyle/>
          <a:p>
            <a:pPr marL="0" indent="0">
              <a:buNone/>
            </a:pPr>
            <a:r>
              <a:rPr lang="en-US" sz="1800" dirty="0"/>
              <a:t>The responsibilities of IT users are defined in a variety of organization-wide policies, such as the Internet Acceptable Use Policy and are only summarized in brief below.</a:t>
            </a:r>
          </a:p>
          <a:p>
            <a:r>
              <a:rPr lang="en-US" sz="1800" dirty="0"/>
              <a:t>Responsibilities</a:t>
            </a:r>
          </a:p>
          <a:p>
            <a:pPr marL="0" indent="0">
              <a:buNone/>
            </a:pPr>
            <a:r>
              <a:rPr lang="en-US" sz="1800" dirty="0"/>
              <a:t>An IT user has the following main responsibilities: </a:t>
            </a:r>
          </a:p>
          <a:p>
            <a:pPr lvl="1"/>
            <a:r>
              <a:rPr lang="en-US" sz="1600" dirty="0"/>
              <a:t>Ensure that you are aware of and comply with all information security policies of the organization relevant to your business role.</a:t>
            </a:r>
          </a:p>
          <a:p>
            <a:pPr lvl="1"/>
            <a:r>
              <a:rPr lang="en-US" sz="1600" dirty="0"/>
              <a:t>Report any actual or potential security breaches.</a:t>
            </a:r>
          </a:p>
          <a:p>
            <a:pPr lvl="1"/>
            <a:r>
              <a:rPr lang="en-US" sz="1600" dirty="0"/>
              <a:t>Contribute to risk assessment where required.</a:t>
            </a:r>
          </a:p>
          <a:p>
            <a:pPr lvl="1"/>
            <a:r>
              <a:rPr lang="en-US" sz="1600" dirty="0"/>
              <a:t>Adhere to companies policies and procedures. </a:t>
            </a:r>
          </a:p>
          <a:p>
            <a:r>
              <a:rPr lang="en-US" sz="1800" dirty="0"/>
              <a:t>Authorities</a:t>
            </a:r>
          </a:p>
          <a:p>
            <a:pPr marL="0" indent="0">
              <a:buNone/>
            </a:pPr>
            <a:r>
              <a:rPr lang="en-IN" sz="1800" dirty="0"/>
              <a:t>An IT user has the authority to:</a:t>
            </a:r>
          </a:p>
          <a:p>
            <a:pPr lvl="1"/>
            <a:r>
              <a:rPr lang="en-IN" sz="1600" dirty="0"/>
              <a:t>Take action to prevent an information security incident from occurring or escalating, where possible.</a:t>
            </a:r>
            <a:endParaRPr lang="en-IN" sz="1800" dirty="0"/>
          </a:p>
        </p:txBody>
      </p:sp>
      <p:sp>
        <p:nvSpPr>
          <p:cNvPr id="4" name="Footer Placeholder 3">
            <a:extLst>
              <a:ext uri="{FF2B5EF4-FFF2-40B4-BE49-F238E27FC236}">
                <a16:creationId xmlns:a16="http://schemas.microsoft.com/office/drawing/2014/main" id="{6B715107-307E-5F74-F57E-224C6506ACF4}"/>
              </a:ext>
            </a:extLst>
          </p:cNvPr>
          <p:cNvSpPr>
            <a:spLocks noGrp="1"/>
          </p:cNvSpPr>
          <p:nvPr>
            <p:ph type="ftr" sz="quarter" idx="11"/>
          </p:nvPr>
        </p:nvSpPr>
        <p:spPr/>
        <p:txBody>
          <a:bodyPr/>
          <a:lstStyle/>
          <a:p>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D8FAF6C3-A49B-B4E6-9894-4D07A2080ABB}"/>
              </a:ext>
            </a:extLst>
          </p:cNvPr>
          <p:cNvSpPr>
            <a:spLocks noGrp="1"/>
          </p:cNvSpPr>
          <p:nvPr>
            <p:ph type="sldNum" sz="quarter" idx="12"/>
          </p:nvPr>
        </p:nvSpPr>
        <p:spPr/>
        <p:txBody>
          <a:bodyPr/>
          <a:lstStyle/>
          <a:p>
            <a:fld id="{3A98EE3D-8CD1-4C3F-BD1C-C98C9596463C}" type="slidenum">
              <a:rPr lang="en-US" smtClean="0"/>
              <a:t>35</a:t>
            </a:fld>
            <a:endParaRPr lang="en-US" dirty="0"/>
          </a:p>
        </p:txBody>
      </p:sp>
    </p:spTree>
    <p:extLst>
      <p:ext uri="{BB962C8B-B14F-4D97-AF65-F5344CB8AC3E}">
        <p14:creationId xmlns:p14="http://schemas.microsoft.com/office/powerpoint/2010/main" val="160404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8BBCC7A-5DDB-0719-7467-369BCBA6A565}"/>
              </a:ext>
            </a:extLst>
          </p:cNvPr>
          <p:cNvSpPr>
            <a:spLocks noGrp="1"/>
          </p:cNvSpPr>
          <p:nvPr>
            <p:ph type="ctrTitle"/>
          </p:nvPr>
        </p:nvSpPr>
        <p:spPr>
          <a:xfrm>
            <a:off x="783771" y="1066800"/>
            <a:ext cx="5727760" cy="4724400"/>
          </a:xfrm>
        </p:spPr>
        <p:txBody>
          <a:bodyPr anchor="ctr">
            <a:normAutofit/>
          </a:bodyPr>
          <a:lstStyle/>
          <a:p>
            <a:pPr algn="r"/>
            <a:r>
              <a:rPr lang="en-IN" sz="6600" dirty="0">
                <a:solidFill>
                  <a:srgbClr val="FFFFFF">
                    <a:alpha val="90000"/>
                  </a:srgbClr>
                </a:solidFill>
              </a:rPr>
              <a:t>Section 6:</a:t>
            </a:r>
          </a:p>
        </p:txBody>
      </p:sp>
      <p:sp>
        <p:nvSpPr>
          <p:cNvPr id="7" name="Subtitle 6">
            <a:extLst>
              <a:ext uri="{FF2B5EF4-FFF2-40B4-BE49-F238E27FC236}">
                <a16:creationId xmlns:a16="http://schemas.microsoft.com/office/drawing/2014/main" id="{C91A2CC8-554F-43A3-DC55-81AF83C5DC9A}"/>
              </a:ext>
            </a:extLst>
          </p:cNvPr>
          <p:cNvSpPr>
            <a:spLocks noGrp="1"/>
          </p:cNvSpPr>
          <p:nvPr>
            <p:ph type="subTitle" idx="1"/>
          </p:nvPr>
        </p:nvSpPr>
        <p:spPr>
          <a:xfrm>
            <a:off x="7534655" y="1066800"/>
            <a:ext cx="3405015" cy="4724400"/>
          </a:xfrm>
          <a:ln w="57150">
            <a:noFill/>
          </a:ln>
        </p:spPr>
        <p:txBody>
          <a:bodyPr anchor="ctr">
            <a:normAutofit/>
          </a:bodyPr>
          <a:lstStyle/>
          <a:p>
            <a:r>
              <a:rPr lang="en-IN" sz="2800" dirty="0"/>
              <a:t>Next steps &amp; Competence assessment</a:t>
            </a:r>
            <a:endParaRPr lang="en-IN" sz="2800" dirty="0">
              <a:solidFill>
                <a:srgbClr val="019FE8"/>
              </a:solidFill>
            </a:endParaRPr>
          </a:p>
        </p:txBody>
      </p:sp>
      <p:sp>
        <p:nvSpPr>
          <p:cNvPr id="33" name="Rectangle 32">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1433" y="3396996"/>
            <a:ext cx="370332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 name="Footer Placeholder 3">
            <a:extLst>
              <a:ext uri="{FF2B5EF4-FFF2-40B4-BE49-F238E27FC236}">
                <a16:creationId xmlns:a16="http://schemas.microsoft.com/office/drawing/2014/main" id="{32A5C71A-5CED-C9DB-D383-117076F28B10}"/>
              </a:ext>
            </a:extLst>
          </p:cNvPr>
          <p:cNvSpPr>
            <a:spLocks noGrp="1"/>
          </p:cNvSpPr>
          <p:nvPr>
            <p:ph type="ftr" sz="quarter" idx="11"/>
          </p:nvPr>
        </p:nvSpPr>
        <p:spPr>
          <a:xfrm>
            <a:off x="581192" y="6423914"/>
            <a:ext cx="6917210" cy="365125"/>
          </a:xfrm>
        </p:spPr>
        <p:txBody>
          <a:bodyPr>
            <a:normAutofit/>
          </a:bodyPr>
          <a:lstStyle/>
          <a:p>
            <a:pPr>
              <a:spcAft>
                <a:spcPts val="600"/>
              </a:spcAft>
            </a:pPr>
            <a:r>
              <a:rPr lang="en-US">
                <a:solidFill>
                  <a:srgbClr val="FFFFFF"/>
                </a:solidFill>
              </a:rPr>
              <a:t>Privacy and Information Security Awareness</a:t>
            </a:r>
          </a:p>
        </p:txBody>
      </p:sp>
      <p:sp>
        <p:nvSpPr>
          <p:cNvPr id="5" name="Slide Number Placeholder 4">
            <a:extLst>
              <a:ext uri="{FF2B5EF4-FFF2-40B4-BE49-F238E27FC236}">
                <a16:creationId xmlns:a16="http://schemas.microsoft.com/office/drawing/2014/main" id="{F57361DE-079C-6C08-539D-30428BAF4494}"/>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solidFill>
                  <a:srgbClr val="FFFFFF"/>
                </a:solidFill>
              </a:rPr>
              <a:pPr>
                <a:spcAft>
                  <a:spcPts val="600"/>
                </a:spcAft>
              </a:pPr>
              <a:t>36</a:t>
            </a:fld>
            <a:endParaRPr lang="en-US">
              <a:solidFill>
                <a:srgbClr val="FFFFFF"/>
              </a:solidFill>
            </a:endParaRPr>
          </a:p>
        </p:txBody>
      </p:sp>
    </p:spTree>
    <p:extLst>
      <p:ext uri="{BB962C8B-B14F-4D97-AF65-F5344CB8AC3E}">
        <p14:creationId xmlns:p14="http://schemas.microsoft.com/office/powerpoint/2010/main" val="23927966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9611F-18AE-2843-93FE-D2738776C41E}"/>
              </a:ext>
            </a:extLst>
          </p:cNvPr>
          <p:cNvSpPr>
            <a:spLocks noGrp="1"/>
          </p:cNvSpPr>
          <p:nvPr>
            <p:ph type="title"/>
          </p:nvPr>
        </p:nvSpPr>
        <p:spPr/>
        <p:txBody>
          <a:bodyPr>
            <a:normAutofit fontScale="90000"/>
          </a:bodyPr>
          <a:lstStyle/>
          <a:p>
            <a:r>
              <a:rPr lang="en-IN" dirty="0"/>
              <a:t>Next steps…</a:t>
            </a:r>
          </a:p>
        </p:txBody>
      </p:sp>
      <p:sp>
        <p:nvSpPr>
          <p:cNvPr id="3" name="Content Placeholder 2">
            <a:extLst>
              <a:ext uri="{FF2B5EF4-FFF2-40B4-BE49-F238E27FC236}">
                <a16:creationId xmlns:a16="http://schemas.microsoft.com/office/drawing/2014/main" id="{0F7BDF62-AA2B-2C15-F899-266405591BC1}"/>
              </a:ext>
            </a:extLst>
          </p:cNvPr>
          <p:cNvSpPr>
            <a:spLocks noGrp="1"/>
          </p:cNvSpPr>
          <p:nvPr>
            <p:ph idx="1"/>
          </p:nvPr>
        </p:nvSpPr>
        <p:spPr/>
        <p:txBody>
          <a:bodyPr/>
          <a:lstStyle/>
          <a:p>
            <a:r>
              <a:rPr lang="en-IN" dirty="0"/>
              <a:t>Review and acknowledge Koantek’s Staff Handbook: </a:t>
            </a:r>
          </a:p>
          <a:p>
            <a:r>
              <a:rPr lang="en-IN" dirty="0">
                <a:hlinkClick r:id="rId2"/>
              </a:rPr>
              <a:t>https://drive.google.com/file/d/11oHXtuZZH5BgXWkbDAO3KUEdGbjDYCso/view?usp=sharing</a:t>
            </a:r>
            <a:r>
              <a:rPr lang="en-IN" dirty="0"/>
              <a:t> </a:t>
            </a:r>
          </a:p>
          <a:p>
            <a:r>
              <a:rPr lang="en-US" dirty="0"/>
              <a:t>Review and adhere to Business conduct and ethics</a:t>
            </a:r>
          </a:p>
          <a:p>
            <a:r>
              <a:rPr lang="en-US" dirty="0">
                <a:hlinkClick r:id="rId3"/>
              </a:rPr>
              <a:t>https://myhr.koantek.com/koantek/pdfViewer.zp?fileId=674083000001708065---</a:t>
            </a:r>
            <a:r>
              <a:rPr lang="en-US" dirty="0"/>
              <a:t> </a:t>
            </a:r>
          </a:p>
          <a:p>
            <a:r>
              <a:rPr lang="en-US" dirty="0"/>
              <a:t>Review and sign Koantek’s Non-Disclosure Agreement </a:t>
            </a:r>
          </a:p>
          <a:p>
            <a:r>
              <a:rPr lang="en-US" dirty="0">
                <a:hlinkClick r:id="rId4"/>
              </a:rPr>
              <a:t>https://docs.google.com/document/d/1XL4klV9HZzgaSuSlLw8QpddhOn_VEaxi/edit?usp=drive_web&amp;ouid=116838986582368980723&amp;rtpof=true</a:t>
            </a:r>
            <a:r>
              <a:rPr lang="en-US" dirty="0"/>
              <a:t> </a:t>
            </a:r>
          </a:p>
          <a:p>
            <a:r>
              <a:rPr lang="en-US" dirty="0"/>
              <a:t>Additionally review all relevant policies of Koantek and adhere to them. </a:t>
            </a:r>
          </a:p>
          <a:p>
            <a:r>
              <a:rPr lang="en-US" dirty="0">
                <a:hlinkClick r:id="rId5"/>
              </a:rPr>
              <a:t>https://myhr.koantek.com/koantek/pdfViewer.zp?fileId=674083000002080191--Information</a:t>
            </a:r>
            <a:r>
              <a:rPr lang="en-US" dirty="0"/>
              <a:t> </a:t>
            </a:r>
          </a:p>
          <a:p>
            <a:r>
              <a:rPr lang="en-US" dirty="0"/>
              <a:t>Complete Competence assessment </a:t>
            </a:r>
          </a:p>
          <a:p>
            <a:r>
              <a:rPr lang="en-US" dirty="0">
                <a:hlinkClick r:id="rId6"/>
              </a:rPr>
              <a:t>https://deep.cycops.co.in/</a:t>
            </a:r>
            <a:r>
              <a:rPr lang="en-US" dirty="0"/>
              <a:t> </a:t>
            </a:r>
          </a:p>
          <a:p>
            <a:endParaRPr lang="en-IN" dirty="0"/>
          </a:p>
        </p:txBody>
      </p:sp>
      <p:sp>
        <p:nvSpPr>
          <p:cNvPr id="4" name="Footer Placeholder 3">
            <a:extLst>
              <a:ext uri="{FF2B5EF4-FFF2-40B4-BE49-F238E27FC236}">
                <a16:creationId xmlns:a16="http://schemas.microsoft.com/office/drawing/2014/main" id="{5B79A996-8CB6-00E4-DF8C-F6496D4AC32D}"/>
              </a:ext>
            </a:extLst>
          </p:cNvPr>
          <p:cNvSpPr>
            <a:spLocks noGrp="1"/>
          </p:cNvSpPr>
          <p:nvPr>
            <p:ph type="ftr" sz="quarter" idx="11"/>
          </p:nvPr>
        </p:nvSpPr>
        <p:spPr/>
        <p:txBody>
          <a:bodyPr/>
          <a:lstStyle/>
          <a:p>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E1291B3A-1306-2D7F-6BA5-058402180C22}"/>
              </a:ext>
            </a:extLst>
          </p:cNvPr>
          <p:cNvSpPr>
            <a:spLocks noGrp="1"/>
          </p:cNvSpPr>
          <p:nvPr>
            <p:ph type="sldNum" sz="quarter" idx="12"/>
          </p:nvPr>
        </p:nvSpPr>
        <p:spPr/>
        <p:txBody>
          <a:bodyPr/>
          <a:lstStyle/>
          <a:p>
            <a:fld id="{3A98EE3D-8CD1-4C3F-BD1C-C98C9596463C}" type="slidenum">
              <a:rPr lang="en-US" smtClean="0"/>
              <a:t>37</a:t>
            </a:fld>
            <a:endParaRPr lang="en-US" dirty="0"/>
          </a:p>
        </p:txBody>
      </p:sp>
    </p:spTree>
    <p:extLst>
      <p:ext uri="{BB962C8B-B14F-4D97-AF65-F5344CB8AC3E}">
        <p14:creationId xmlns:p14="http://schemas.microsoft.com/office/powerpoint/2010/main" val="243719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D000-764A-3A9D-93A0-B6D430AA2C84}"/>
              </a:ext>
            </a:extLst>
          </p:cNvPr>
          <p:cNvSpPr>
            <a:spLocks noGrp="1"/>
          </p:cNvSpPr>
          <p:nvPr>
            <p:ph type="title"/>
          </p:nvPr>
        </p:nvSpPr>
        <p:spPr/>
        <p:txBody>
          <a:bodyPr>
            <a:normAutofit fontScale="90000"/>
          </a:bodyPr>
          <a:lstStyle/>
          <a:p>
            <a:r>
              <a:rPr lang="en-IN" sz="2800" dirty="0"/>
              <a:t>Competence assessment</a:t>
            </a:r>
            <a:endParaRPr lang="en-IN" dirty="0"/>
          </a:p>
        </p:txBody>
      </p:sp>
      <p:sp>
        <p:nvSpPr>
          <p:cNvPr id="3" name="Content Placeholder 2">
            <a:extLst>
              <a:ext uri="{FF2B5EF4-FFF2-40B4-BE49-F238E27FC236}">
                <a16:creationId xmlns:a16="http://schemas.microsoft.com/office/drawing/2014/main" id="{6F338A0E-F7A3-84F8-6A55-6322BFDB1B9B}"/>
              </a:ext>
            </a:extLst>
          </p:cNvPr>
          <p:cNvSpPr>
            <a:spLocks noGrp="1"/>
          </p:cNvSpPr>
          <p:nvPr>
            <p:ph idx="1"/>
          </p:nvPr>
        </p:nvSpPr>
        <p:spPr/>
        <p:txBody>
          <a:bodyPr/>
          <a:lstStyle/>
          <a:p>
            <a:r>
              <a:rPr lang="en-US" b="0" i="0" dirty="0">
                <a:solidFill>
                  <a:srgbClr val="374151"/>
                </a:solidFill>
                <a:effectLst/>
                <a:latin typeface="Söhne"/>
              </a:rPr>
              <a:t>Competence Test will be Jan 11</a:t>
            </a:r>
            <a:r>
              <a:rPr lang="en-US" b="0" i="0" baseline="30000" dirty="0">
                <a:solidFill>
                  <a:srgbClr val="374151"/>
                </a:solidFill>
                <a:effectLst/>
                <a:latin typeface="Söhne"/>
              </a:rPr>
              <a:t>th</a:t>
            </a:r>
            <a:r>
              <a:rPr lang="en-US" b="0" i="0" dirty="0">
                <a:solidFill>
                  <a:srgbClr val="374151"/>
                </a:solidFill>
                <a:effectLst/>
                <a:latin typeface="Söhne"/>
              </a:rPr>
              <a:t> 2024.</a:t>
            </a:r>
          </a:p>
          <a:p>
            <a:r>
              <a:rPr lang="en-US" b="0" i="0" dirty="0">
                <a:solidFill>
                  <a:srgbClr val="374151"/>
                </a:solidFill>
                <a:effectLst/>
                <a:latin typeface="Söhne"/>
              </a:rPr>
              <a:t>Credentials to access the LMS will be emailed. </a:t>
            </a:r>
          </a:p>
          <a:p>
            <a:r>
              <a:rPr lang="en-US" b="0" i="0" dirty="0">
                <a:solidFill>
                  <a:srgbClr val="374151"/>
                </a:solidFill>
                <a:effectLst/>
                <a:latin typeface="Söhne"/>
              </a:rPr>
              <a:t>Taking the exam and demonstrating competence in information security is a  mandatory requirement for all individuals.</a:t>
            </a:r>
            <a:endParaRPr lang="en-IN" dirty="0"/>
          </a:p>
        </p:txBody>
      </p:sp>
      <p:sp>
        <p:nvSpPr>
          <p:cNvPr id="4" name="Footer Placeholder 3">
            <a:extLst>
              <a:ext uri="{FF2B5EF4-FFF2-40B4-BE49-F238E27FC236}">
                <a16:creationId xmlns:a16="http://schemas.microsoft.com/office/drawing/2014/main" id="{E8781FE8-DA9E-ABE2-A463-920049D8AAA6}"/>
              </a:ext>
            </a:extLst>
          </p:cNvPr>
          <p:cNvSpPr>
            <a:spLocks noGrp="1"/>
          </p:cNvSpPr>
          <p:nvPr>
            <p:ph type="ftr" sz="quarter" idx="11"/>
          </p:nvPr>
        </p:nvSpPr>
        <p:spPr/>
        <p:txBody>
          <a:bodyPr/>
          <a:lstStyle/>
          <a:p>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91DF8907-F997-3186-67DD-53338D8126C6}"/>
              </a:ext>
            </a:extLst>
          </p:cNvPr>
          <p:cNvSpPr>
            <a:spLocks noGrp="1"/>
          </p:cNvSpPr>
          <p:nvPr>
            <p:ph type="sldNum" sz="quarter" idx="12"/>
          </p:nvPr>
        </p:nvSpPr>
        <p:spPr/>
        <p:txBody>
          <a:bodyPr/>
          <a:lstStyle/>
          <a:p>
            <a:fld id="{3A98EE3D-8CD1-4C3F-BD1C-C98C9596463C}" type="slidenum">
              <a:rPr lang="en-US" smtClean="0"/>
              <a:t>38</a:t>
            </a:fld>
            <a:endParaRPr lang="en-US" dirty="0"/>
          </a:p>
        </p:txBody>
      </p:sp>
    </p:spTree>
    <p:extLst>
      <p:ext uri="{BB962C8B-B14F-4D97-AF65-F5344CB8AC3E}">
        <p14:creationId xmlns:p14="http://schemas.microsoft.com/office/powerpoint/2010/main" val="2162656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5" name="Rectangle 14">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7" name="Rectangle 16">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9" name="Rectangle 18">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useBgFill="1">
        <p:nvSpPr>
          <p:cNvPr id="21" name="Rectangle 20">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Question marks in a line and one question mark is lit">
            <a:extLst>
              <a:ext uri="{FF2B5EF4-FFF2-40B4-BE49-F238E27FC236}">
                <a16:creationId xmlns:a16="http://schemas.microsoft.com/office/drawing/2014/main" id="{03607858-EE73-007C-1D1B-FA8D094A01B3}"/>
              </a:ext>
            </a:extLst>
          </p:cNvPr>
          <p:cNvPicPr>
            <a:picLocks noChangeAspect="1"/>
          </p:cNvPicPr>
          <p:nvPr/>
        </p:nvPicPr>
        <p:blipFill rotWithShape="1">
          <a:blip r:embed="rId2">
            <a:alphaModFix/>
          </a:blip>
          <a:srcRect t="2056" b="13674"/>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E2EDC3F9-BBE3-45A8-BBC7-E154E21D9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090890"/>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F6AF79C-378C-4C7D-9C02-E13B0D249A6F}"/>
              </a:ext>
            </a:extLst>
          </p:cNvPr>
          <p:cNvSpPr>
            <a:spLocks noGrp="1"/>
          </p:cNvSpPr>
          <p:nvPr>
            <p:ph type="title"/>
          </p:nvPr>
        </p:nvSpPr>
        <p:spPr>
          <a:xfrm>
            <a:off x="965201" y="3591034"/>
            <a:ext cx="10225530" cy="1475013"/>
          </a:xfrm>
        </p:spPr>
        <p:txBody>
          <a:bodyPr vert="horz" lIns="91440" tIns="45720" rIns="91440" bIns="45720" rtlCol="0" anchor="b">
            <a:normAutofit/>
          </a:bodyPr>
          <a:lstStyle/>
          <a:p>
            <a:r>
              <a:rPr lang="en-US" sz="4000" dirty="0">
                <a:solidFill>
                  <a:schemeClr val="bg1"/>
                </a:solidFill>
              </a:rPr>
              <a:t>Questions?</a:t>
            </a:r>
          </a:p>
        </p:txBody>
      </p:sp>
      <p:sp>
        <p:nvSpPr>
          <p:cNvPr id="7" name="Text Placeholder 6">
            <a:extLst>
              <a:ext uri="{FF2B5EF4-FFF2-40B4-BE49-F238E27FC236}">
                <a16:creationId xmlns:a16="http://schemas.microsoft.com/office/drawing/2014/main" id="{4EDA2AB9-86FC-36D1-A133-FC4A483CFC68}"/>
              </a:ext>
            </a:extLst>
          </p:cNvPr>
          <p:cNvSpPr>
            <a:spLocks noGrp="1"/>
          </p:cNvSpPr>
          <p:nvPr>
            <p:ph type="body" idx="1"/>
          </p:nvPr>
        </p:nvSpPr>
        <p:spPr>
          <a:xfrm>
            <a:off x="965200" y="5066048"/>
            <a:ext cx="10225530" cy="590321"/>
          </a:xfrm>
        </p:spPr>
        <p:txBody>
          <a:bodyPr vert="horz" lIns="91440" tIns="45720" rIns="91440" bIns="45720" rtlCol="0" anchor="t">
            <a:normAutofit/>
          </a:bodyPr>
          <a:lstStyle/>
          <a:p>
            <a:endParaRPr lang="en-US" sz="1600">
              <a:solidFill>
                <a:schemeClr val="bg1"/>
              </a:solidFill>
            </a:endParaRPr>
          </a:p>
        </p:txBody>
      </p:sp>
      <p:sp>
        <p:nvSpPr>
          <p:cNvPr id="4" name="Footer Placeholder 3">
            <a:extLst>
              <a:ext uri="{FF2B5EF4-FFF2-40B4-BE49-F238E27FC236}">
                <a16:creationId xmlns:a16="http://schemas.microsoft.com/office/drawing/2014/main" id="{82D3EF60-5256-A2BC-6A5B-32AD1EC6F937}"/>
              </a:ext>
            </a:extLst>
          </p:cNvPr>
          <p:cNvSpPr>
            <a:spLocks noGrp="1"/>
          </p:cNvSpPr>
          <p:nvPr>
            <p:ph type="ftr" sz="quarter" idx="11"/>
          </p:nvPr>
        </p:nvSpPr>
        <p:spPr>
          <a:xfrm>
            <a:off x="965200" y="5951811"/>
            <a:ext cx="6533202" cy="365125"/>
          </a:xfrm>
        </p:spPr>
        <p:txBody>
          <a:bodyPr vert="horz" lIns="91440" tIns="45720" rIns="91440" bIns="45720" rtlCol="0" anchor="ctr">
            <a:normAutofit/>
          </a:bodyPr>
          <a:lstStyle/>
          <a:p>
            <a:pPr defTabSz="457200">
              <a:spcAft>
                <a:spcPts val="600"/>
              </a:spcAft>
            </a:pPr>
            <a:r>
              <a:rPr lang="en-US" kern="1200" cap="all">
                <a:solidFill>
                  <a:schemeClr val="bg1"/>
                </a:solidFill>
                <a:latin typeface="+mn-lt"/>
                <a:ea typeface="+mn-ea"/>
                <a:cs typeface="+mn-cs"/>
              </a:rPr>
              <a:t>Privacy and Information Security Awareness</a:t>
            </a:r>
          </a:p>
        </p:txBody>
      </p:sp>
      <p:sp>
        <p:nvSpPr>
          <p:cNvPr id="5" name="Slide Number Placeholder 4">
            <a:extLst>
              <a:ext uri="{FF2B5EF4-FFF2-40B4-BE49-F238E27FC236}">
                <a16:creationId xmlns:a16="http://schemas.microsoft.com/office/drawing/2014/main" id="{16576D24-8D69-5336-DDE9-C6791DD60D66}"/>
              </a:ext>
            </a:extLst>
          </p:cNvPr>
          <p:cNvSpPr>
            <a:spLocks noGrp="1"/>
          </p:cNvSpPr>
          <p:nvPr>
            <p:ph type="sldNum" sz="quarter" idx="12"/>
          </p:nvPr>
        </p:nvSpPr>
        <p:spPr>
          <a:xfrm>
            <a:off x="10558300" y="5951811"/>
            <a:ext cx="1052510" cy="365125"/>
          </a:xfrm>
        </p:spPr>
        <p:txBody>
          <a:bodyPr vert="horz" lIns="91440" tIns="45720" rIns="91440" bIns="45720" rtlCol="0" anchor="ctr">
            <a:normAutofit/>
          </a:bodyPr>
          <a:lstStyle/>
          <a:p>
            <a:pPr defTabSz="457200">
              <a:spcAft>
                <a:spcPts val="600"/>
              </a:spcAft>
            </a:pPr>
            <a:fld id="{3A98EE3D-8CD1-4C3F-BD1C-C98C9596463C}" type="slidenum">
              <a:rPr lang="en-US" sz="1200">
                <a:solidFill>
                  <a:schemeClr val="bg1"/>
                </a:solidFill>
              </a:rPr>
              <a:pPr defTabSz="457200">
                <a:spcAft>
                  <a:spcPts val="600"/>
                </a:spcAft>
              </a:pPr>
              <a:t>39</a:t>
            </a:fld>
            <a:endParaRPr lang="en-US" sz="1200">
              <a:solidFill>
                <a:schemeClr val="bg1"/>
              </a:solidFill>
            </a:endParaRPr>
          </a:p>
        </p:txBody>
      </p:sp>
    </p:spTree>
    <p:extLst>
      <p:ext uri="{BB962C8B-B14F-4D97-AF65-F5344CB8AC3E}">
        <p14:creationId xmlns:p14="http://schemas.microsoft.com/office/powerpoint/2010/main" val="19700128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8BBCC7A-5DDB-0719-7467-369BCBA6A565}"/>
              </a:ext>
            </a:extLst>
          </p:cNvPr>
          <p:cNvSpPr>
            <a:spLocks noGrp="1"/>
          </p:cNvSpPr>
          <p:nvPr>
            <p:ph type="ctrTitle"/>
          </p:nvPr>
        </p:nvSpPr>
        <p:spPr>
          <a:xfrm>
            <a:off x="783771" y="1066800"/>
            <a:ext cx="5727760" cy="4724400"/>
          </a:xfrm>
        </p:spPr>
        <p:txBody>
          <a:bodyPr anchor="ctr">
            <a:normAutofit/>
          </a:bodyPr>
          <a:lstStyle/>
          <a:p>
            <a:pPr algn="r"/>
            <a:r>
              <a:rPr lang="en-IN" sz="6600">
                <a:solidFill>
                  <a:srgbClr val="FFFFFF">
                    <a:alpha val="90000"/>
                  </a:srgbClr>
                </a:solidFill>
              </a:rPr>
              <a:t>Section 1:</a:t>
            </a:r>
          </a:p>
        </p:txBody>
      </p:sp>
      <p:sp>
        <p:nvSpPr>
          <p:cNvPr id="7" name="Subtitle 6">
            <a:extLst>
              <a:ext uri="{FF2B5EF4-FFF2-40B4-BE49-F238E27FC236}">
                <a16:creationId xmlns:a16="http://schemas.microsoft.com/office/drawing/2014/main" id="{C91A2CC8-554F-43A3-DC55-81AF83C5DC9A}"/>
              </a:ext>
            </a:extLst>
          </p:cNvPr>
          <p:cNvSpPr>
            <a:spLocks noGrp="1"/>
          </p:cNvSpPr>
          <p:nvPr>
            <p:ph type="subTitle" idx="1"/>
          </p:nvPr>
        </p:nvSpPr>
        <p:spPr>
          <a:xfrm>
            <a:off x="7534655" y="1066800"/>
            <a:ext cx="3405015" cy="4724400"/>
          </a:xfrm>
          <a:ln w="57150">
            <a:noFill/>
          </a:ln>
        </p:spPr>
        <p:txBody>
          <a:bodyPr anchor="ctr">
            <a:normAutofit/>
          </a:bodyPr>
          <a:lstStyle/>
          <a:p>
            <a:r>
              <a:rPr lang="en-IN" sz="2800" dirty="0">
                <a:solidFill>
                  <a:srgbClr val="019FE8"/>
                </a:solidFill>
              </a:rPr>
              <a:t>Introduction</a:t>
            </a:r>
          </a:p>
        </p:txBody>
      </p:sp>
      <p:sp>
        <p:nvSpPr>
          <p:cNvPr id="33" name="Rectangle 32">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1433" y="3396996"/>
            <a:ext cx="370332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 name="Footer Placeholder 3">
            <a:extLst>
              <a:ext uri="{FF2B5EF4-FFF2-40B4-BE49-F238E27FC236}">
                <a16:creationId xmlns:a16="http://schemas.microsoft.com/office/drawing/2014/main" id="{32A5C71A-5CED-C9DB-D383-117076F28B10}"/>
              </a:ext>
            </a:extLst>
          </p:cNvPr>
          <p:cNvSpPr>
            <a:spLocks noGrp="1"/>
          </p:cNvSpPr>
          <p:nvPr>
            <p:ph type="ftr" sz="quarter" idx="11"/>
          </p:nvPr>
        </p:nvSpPr>
        <p:spPr>
          <a:xfrm>
            <a:off x="581192" y="6423914"/>
            <a:ext cx="6917210" cy="365125"/>
          </a:xfrm>
        </p:spPr>
        <p:txBody>
          <a:bodyPr>
            <a:normAutofit/>
          </a:bodyPr>
          <a:lstStyle/>
          <a:p>
            <a:pPr>
              <a:spcAft>
                <a:spcPts val="600"/>
              </a:spcAft>
            </a:pPr>
            <a:r>
              <a:rPr lang="en-US">
                <a:solidFill>
                  <a:srgbClr val="FFFFFF"/>
                </a:solidFill>
              </a:rPr>
              <a:t>Privacy and Information Security Awareness</a:t>
            </a:r>
          </a:p>
        </p:txBody>
      </p:sp>
      <p:sp>
        <p:nvSpPr>
          <p:cNvPr id="5" name="Slide Number Placeholder 4">
            <a:extLst>
              <a:ext uri="{FF2B5EF4-FFF2-40B4-BE49-F238E27FC236}">
                <a16:creationId xmlns:a16="http://schemas.microsoft.com/office/drawing/2014/main" id="{F57361DE-079C-6C08-539D-30428BAF4494}"/>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solidFill>
                  <a:srgbClr val="FFFFFF"/>
                </a:solidFill>
              </a:rPr>
              <a:pPr>
                <a:spcAft>
                  <a:spcPts val="600"/>
                </a:spcAft>
              </a:pPr>
              <a:t>4</a:t>
            </a:fld>
            <a:endParaRPr lang="en-US">
              <a:solidFill>
                <a:srgbClr val="FFFFFF"/>
              </a:solidFill>
            </a:endParaRPr>
          </a:p>
        </p:txBody>
      </p:sp>
    </p:spTree>
    <p:extLst>
      <p:ext uri="{BB962C8B-B14F-4D97-AF65-F5344CB8AC3E}">
        <p14:creationId xmlns:p14="http://schemas.microsoft.com/office/powerpoint/2010/main" val="27575828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3" name="Rectangle 1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5" name="Rectangle 1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7" name="Rectangle 16">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pic>
        <p:nvPicPr>
          <p:cNvPr id="7" name="Picture 6">
            <a:extLst>
              <a:ext uri="{FF2B5EF4-FFF2-40B4-BE49-F238E27FC236}">
                <a16:creationId xmlns:a16="http://schemas.microsoft.com/office/drawing/2014/main" id="{70C70C9A-D8A5-ACC7-4C3B-D28A8FC6052D}"/>
              </a:ext>
            </a:extLst>
          </p:cNvPr>
          <p:cNvPicPr>
            <a:picLocks noChangeAspect="1"/>
          </p:cNvPicPr>
          <p:nvPr/>
        </p:nvPicPr>
        <p:blipFill rotWithShape="1">
          <a:blip r:embed="rId2"/>
          <a:srcRect t="29688"/>
          <a:stretch/>
        </p:blipFill>
        <p:spPr>
          <a:xfrm>
            <a:off x="-3047" y="10"/>
            <a:ext cx="12191999" cy="6857990"/>
          </a:xfrm>
          <a:prstGeom prst="rect">
            <a:avLst/>
          </a:prstGeom>
        </p:spPr>
      </p:pic>
      <p:sp>
        <p:nvSpPr>
          <p:cNvPr id="19" name="Rectangle 18">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2346"/>
            <a:ext cx="12191999" cy="2155484"/>
          </a:xfrm>
          <a:prstGeom prst="rect">
            <a:avLst/>
          </a:prstGeom>
          <a:gradFill flip="none" rotWithShape="1">
            <a:gsLst>
              <a:gs pos="59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534655"/>
            <a:ext cx="12191999" cy="3323345"/>
          </a:xfrm>
          <a:prstGeom prst="rect">
            <a:avLst/>
          </a:prstGeom>
          <a:gradFill flip="none" rotWithShape="1">
            <a:gsLst>
              <a:gs pos="57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0D1FDD-76B9-B66C-2D3F-8E4AEB9FBA3E}"/>
              </a:ext>
            </a:extLst>
          </p:cNvPr>
          <p:cNvSpPr>
            <a:spLocks noGrp="1"/>
          </p:cNvSpPr>
          <p:nvPr>
            <p:ph type="title"/>
          </p:nvPr>
        </p:nvSpPr>
        <p:spPr>
          <a:xfrm>
            <a:off x="321733" y="2306963"/>
            <a:ext cx="11545482" cy="3804417"/>
          </a:xfrm>
        </p:spPr>
        <p:txBody>
          <a:bodyPr vert="horz" lIns="91440" tIns="45720" rIns="91440" bIns="45720" rtlCol="0" anchor="b">
            <a:normAutofit/>
          </a:bodyPr>
          <a:lstStyle/>
          <a:p>
            <a:r>
              <a:rPr lang="en-US" sz="11500" dirty="0">
                <a:solidFill>
                  <a:schemeClr val="bg1"/>
                </a:solidFill>
              </a:rPr>
              <a:t>Thank YOU!</a:t>
            </a:r>
          </a:p>
        </p:txBody>
      </p:sp>
      <p:sp>
        <p:nvSpPr>
          <p:cNvPr id="4" name="Footer Placeholder 3">
            <a:extLst>
              <a:ext uri="{FF2B5EF4-FFF2-40B4-BE49-F238E27FC236}">
                <a16:creationId xmlns:a16="http://schemas.microsoft.com/office/drawing/2014/main" id="{8592CC2D-AB77-9191-9463-6437402EC8F4}"/>
              </a:ext>
            </a:extLst>
          </p:cNvPr>
          <p:cNvSpPr>
            <a:spLocks noGrp="1"/>
          </p:cNvSpPr>
          <p:nvPr>
            <p:ph type="ftr" sz="quarter" idx="11"/>
          </p:nvPr>
        </p:nvSpPr>
        <p:spPr>
          <a:xfrm>
            <a:off x="4038600" y="6199632"/>
            <a:ext cx="4114800" cy="365125"/>
          </a:xfrm>
        </p:spPr>
        <p:txBody>
          <a:bodyPr vert="horz" lIns="91440" tIns="45720" rIns="91440" bIns="45720" rtlCol="0" anchor="ctr">
            <a:normAutofit/>
          </a:bodyPr>
          <a:lstStyle/>
          <a:p>
            <a:pPr algn="ctr" defTabSz="457200">
              <a:spcAft>
                <a:spcPts val="600"/>
              </a:spcAft>
            </a:pPr>
            <a:r>
              <a:rPr lang="en-US" sz="1000" kern="1200" cap="all">
                <a:solidFill>
                  <a:schemeClr val="bg1"/>
                </a:solidFill>
                <a:latin typeface="+mn-lt"/>
                <a:ea typeface="+mn-ea"/>
                <a:cs typeface="+mn-cs"/>
              </a:rPr>
              <a:t>Privacy and Information Security Awareness</a:t>
            </a:r>
          </a:p>
        </p:txBody>
      </p:sp>
      <p:sp>
        <p:nvSpPr>
          <p:cNvPr id="5" name="Slide Number Placeholder 4">
            <a:extLst>
              <a:ext uri="{FF2B5EF4-FFF2-40B4-BE49-F238E27FC236}">
                <a16:creationId xmlns:a16="http://schemas.microsoft.com/office/drawing/2014/main" id="{9AF16C11-3253-AAE9-51E2-3C5B9074B2FC}"/>
              </a:ext>
            </a:extLst>
          </p:cNvPr>
          <p:cNvSpPr>
            <a:spLocks noGrp="1"/>
          </p:cNvSpPr>
          <p:nvPr>
            <p:ph type="sldNum" sz="quarter" idx="12"/>
          </p:nvPr>
        </p:nvSpPr>
        <p:spPr>
          <a:xfrm>
            <a:off x="9125712" y="6199632"/>
            <a:ext cx="2743200" cy="365125"/>
          </a:xfrm>
        </p:spPr>
        <p:txBody>
          <a:bodyPr vert="horz" lIns="91440" tIns="45720" rIns="91440" bIns="45720" rtlCol="0" anchor="ctr">
            <a:normAutofit/>
          </a:bodyPr>
          <a:lstStyle/>
          <a:p>
            <a:pPr defTabSz="457200">
              <a:spcAft>
                <a:spcPts val="600"/>
              </a:spcAft>
            </a:pPr>
            <a:fld id="{3A98EE3D-8CD1-4C3F-BD1C-C98C9596463C}" type="slidenum">
              <a:rPr lang="en-US" sz="1000">
                <a:solidFill>
                  <a:schemeClr val="bg1"/>
                </a:solidFill>
              </a:rPr>
              <a:pPr defTabSz="457200">
                <a:spcAft>
                  <a:spcPts val="600"/>
                </a:spcAft>
              </a:pPr>
              <a:t>40</a:t>
            </a:fld>
            <a:endParaRPr lang="en-US" sz="1000">
              <a:solidFill>
                <a:schemeClr val="bg1"/>
              </a:solidFill>
            </a:endParaRPr>
          </a:p>
        </p:txBody>
      </p:sp>
      <p:pic>
        <p:nvPicPr>
          <p:cNvPr id="6" name="Picture 5" descr="A logo for a company&#10;&#10;Description automatically generated">
            <a:extLst>
              <a:ext uri="{FF2B5EF4-FFF2-40B4-BE49-F238E27FC236}">
                <a16:creationId xmlns:a16="http://schemas.microsoft.com/office/drawing/2014/main" id="{C804E225-60BA-DDB4-9B18-E27346B3240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2500" b="66500" l="5000" r="92250">
                        <a14:foregroundMark x1="45000" y1="32500" x2="45000" y2="32500"/>
                        <a14:foregroundMark x1="51750" y1="36250" x2="51750" y2="36250"/>
                        <a14:foregroundMark x1="11000" y1="55000" x2="11000" y2="55000"/>
                        <a14:foregroundMark x1="5000" y1="55750" x2="5000" y2="55750"/>
                        <a14:foregroundMark x1="17250" y1="55500" x2="17250" y2="55500"/>
                        <a14:foregroundMark x1="27000" y1="60500" x2="27000" y2="60500"/>
                        <a14:foregroundMark x1="24750" y1="63750" x2="24750" y2="63750"/>
                        <a14:foregroundMark x1="23000" y1="64250" x2="23000" y2="64250"/>
                        <a14:foregroundMark x1="20750" y1="64500" x2="20750" y2="64500"/>
                        <a14:foregroundMark x1="11500" y1="59000" x2="11500" y2="59000"/>
                        <a14:foregroundMark x1="36250" y1="60250" x2="36250" y2="60250"/>
                        <a14:foregroundMark x1="42750" y1="56250" x2="42750" y2="56250"/>
                        <a14:foregroundMark x1="59250" y1="53500" x2="59250" y2="53500"/>
                        <a14:foregroundMark x1="71250" y1="56250" x2="71250" y2="56250"/>
                        <a14:foregroundMark x1="85750" y1="58000" x2="85750" y2="58000"/>
                        <a14:foregroundMark x1="91750" y1="56500" x2="91750" y2="56500"/>
                        <a14:foregroundMark x1="92250" y1="60500" x2="92250" y2="60500"/>
                        <a14:foregroundMark x1="17000" y1="55750" x2="17000" y2="55750"/>
                      </a14:backgroundRemoval>
                    </a14:imgEffect>
                  </a14:imgLayer>
                </a14:imgProps>
              </a:ext>
            </a:extLst>
          </a:blip>
          <a:srcRect t="29259" b="29259"/>
          <a:stretch/>
        </p:blipFill>
        <p:spPr>
          <a:xfrm>
            <a:off x="440440" y="2754630"/>
            <a:ext cx="3633839" cy="1507404"/>
          </a:xfrm>
          <a:prstGeom prst="rect">
            <a:avLst/>
          </a:prstGeom>
        </p:spPr>
      </p:pic>
    </p:spTree>
    <p:extLst>
      <p:ext uri="{BB962C8B-B14F-4D97-AF65-F5344CB8AC3E}">
        <p14:creationId xmlns:p14="http://schemas.microsoft.com/office/powerpoint/2010/main" val="33486081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AAD9-7EC3-4D22-C047-B77C19045A88}"/>
              </a:ext>
            </a:extLst>
          </p:cNvPr>
          <p:cNvSpPr>
            <a:spLocks noGrp="1"/>
          </p:cNvSpPr>
          <p:nvPr>
            <p:ph type="title"/>
          </p:nvPr>
        </p:nvSpPr>
        <p:spPr/>
        <p:txBody>
          <a:bodyPr>
            <a:normAutofit fontScale="90000"/>
          </a:bodyPr>
          <a:lstStyle/>
          <a:p>
            <a:r>
              <a:rPr lang="en-IN" dirty="0"/>
              <a:t>SECTION 1: Introduction</a:t>
            </a:r>
          </a:p>
        </p:txBody>
      </p:sp>
      <p:sp>
        <p:nvSpPr>
          <p:cNvPr id="3" name="Content Placeholder 2">
            <a:extLst>
              <a:ext uri="{FF2B5EF4-FFF2-40B4-BE49-F238E27FC236}">
                <a16:creationId xmlns:a16="http://schemas.microsoft.com/office/drawing/2014/main" id="{1064637D-F8B5-0A70-8214-0F19B05A0B36}"/>
              </a:ext>
            </a:extLst>
          </p:cNvPr>
          <p:cNvSpPr>
            <a:spLocks noGrp="1"/>
          </p:cNvSpPr>
          <p:nvPr>
            <p:ph idx="1"/>
          </p:nvPr>
        </p:nvSpPr>
        <p:spPr/>
        <p:txBody>
          <a:bodyPr/>
          <a:lstStyle/>
          <a:p>
            <a:r>
              <a:rPr lang="en-IN" dirty="0"/>
              <a:t>What is an asset? </a:t>
            </a:r>
          </a:p>
          <a:p>
            <a:r>
              <a:rPr lang="en-IN" dirty="0"/>
              <a:t>What is Information? </a:t>
            </a:r>
          </a:p>
          <a:p>
            <a:r>
              <a:rPr lang="en-IN" dirty="0"/>
              <a:t>Examples of Information Assets.</a:t>
            </a:r>
          </a:p>
          <a:p>
            <a:r>
              <a:rPr lang="en-IN" dirty="0"/>
              <a:t>What is Privacy? </a:t>
            </a:r>
          </a:p>
          <a:p>
            <a:r>
              <a:rPr lang="en-IN" dirty="0"/>
              <a:t>Examples of Personal Identifiable Information (PII) </a:t>
            </a:r>
          </a:p>
          <a:p>
            <a:r>
              <a:rPr lang="en-IN" dirty="0"/>
              <a:t>What is Information Security?</a:t>
            </a:r>
          </a:p>
        </p:txBody>
      </p:sp>
      <p:sp>
        <p:nvSpPr>
          <p:cNvPr id="4" name="Footer Placeholder 3">
            <a:extLst>
              <a:ext uri="{FF2B5EF4-FFF2-40B4-BE49-F238E27FC236}">
                <a16:creationId xmlns:a16="http://schemas.microsoft.com/office/drawing/2014/main" id="{2A8A310C-984E-45B1-2BAE-F93BFF23B3B9}"/>
              </a:ext>
            </a:extLst>
          </p:cNvPr>
          <p:cNvSpPr>
            <a:spLocks noGrp="1"/>
          </p:cNvSpPr>
          <p:nvPr>
            <p:ph type="ftr" sz="quarter" idx="11"/>
          </p:nvPr>
        </p:nvSpPr>
        <p:spPr/>
        <p:txBody>
          <a:bodyPr/>
          <a:lstStyle/>
          <a:p>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4E297F66-5157-46DF-DB54-46F75C8D24F3}"/>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2404605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909E2A-00DB-D453-D4FB-5B2500AD100F}"/>
              </a:ext>
            </a:extLst>
          </p:cNvPr>
          <p:cNvSpPr>
            <a:spLocks noGrp="1"/>
          </p:cNvSpPr>
          <p:nvPr>
            <p:ph sz="half" idx="1"/>
          </p:nvPr>
        </p:nvSpPr>
        <p:spPr/>
        <p:txBody>
          <a:bodyPr/>
          <a:lstStyle/>
          <a:p>
            <a:pPr algn="just"/>
            <a:r>
              <a:rPr lang="en-US" dirty="0"/>
              <a:t>An asset to an organization is any resource, </a:t>
            </a:r>
            <a:r>
              <a:rPr lang="en-US" b="1" dirty="0">
                <a:solidFill>
                  <a:srgbClr val="019FE8"/>
                </a:solidFill>
              </a:rPr>
              <a:t>tangible</a:t>
            </a:r>
            <a:r>
              <a:rPr lang="en-US" dirty="0"/>
              <a:t> or </a:t>
            </a:r>
            <a:r>
              <a:rPr lang="en-US" b="1" dirty="0">
                <a:solidFill>
                  <a:srgbClr val="019FE8"/>
                </a:solidFill>
              </a:rPr>
              <a:t>intangible</a:t>
            </a:r>
            <a:r>
              <a:rPr lang="en-US" dirty="0"/>
              <a:t>, that </a:t>
            </a:r>
            <a:r>
              <a:rPr lang="en-US" b="1" dirty="0">
                <a:solidFill>
                  <a:srgbClr val="019FE8"/>
                </a:solidFill>
              </a:rPr>
              <a:t>contributes to its value</a:t>
            </a:r>
            <a:r>
              <a:rPr lang="en-US" dirty="0"/>
              <a:t>, effectiveness, or success, enhancing its overall capabilities and competitiveness. </a:t>
            </a:r>
          </a:p>
          <a:p>
            <a:pPr algn="just"/>
            <a:r>
              <a:rPr lang="en-US" dirty="0"/>
              <a:t>Assets can include </a:t>
            </a:r>
            <a:r>
              <a:rPr lang="en-US" b="1" dirty="0">
                <a:solidFill>
                  <a:srgbClr val="019FE8"/>
                </a:solidFill>
              </a:rPr>
              <a:t>Hardware, Software, Digital, intellectual property, skilled personnel, and financial resources</a:t>
            </a:r>
            <a:r>
              <a:rPr lang="en-US" dirty="0"/>
              <a:t>.</a:t>
            </a:r>
            <a:endParaRPr lang="en-IN" dirty="0"/>
          </a:p>
        </p:txBody>
      </p:sp>
      <p:sp>
        <p:nvSpPr>
          <p:cNvPr id="4" name="Footer Placeholder 3">
            <a:extLst>
              <a:ext uri="{FF2B5EF4-FFF2-40B4-BE49-F238E27FC236}">
                <a16:creationId xmlns:a16="http://schemas.microsoft.com/office/drawing/2014/main" id="{0C6B5C3E-6294-D12A-77BA-36029B281223}"/>
              </a:ext>
            </a:extLst>
          </p:cNvPr>
          <p:cNvSpPr>
            <a:spLocks noGrp="1"/>
          </p:cNvSpPr>
          <p:nvPr>
            <p:ph type="ftr" sz="quarter" idx="11"/>
          </p:nvPr>
        </p:nvSpPr>
        <p:spPr/>
        <p:txBody>
          <a:bodyPr/>
          <a:lstStyle/>
          <a:p>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0ABF2D6A-C0C8-CFD9-F043-1514DA2E9C7B}"/>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2" name="Title 1">
            <a:extLst>
              <a:ext uri="{FF2B5EF4-FFF2-40B4-BE49-F238E27FC236}">
                <a16:creationId xmlns:a16="http://schemas.microsoft.com/office/drawing/2014/main" id="{353955E2-DB51-1F4B-C56E-B7E1615A5BF7}"/>
              </a:ext>
            </a:extLst>
          </p:cNvPr>
          <p:cNvSpPr>
            <a:spLocks noGrp="1"/>
          </p:cNvSpPr>
          <p:nvPr>
            <p:ph type="title"/>
          </p:nvPr>
        </p:nvSpPr>
        <p:spPr/>
        <p:txBody>
          <a:bodyPr>
            <a:normAutofit fontScale="90000"/>
          </a:bodyPr>
          <a:lstStyle/>
          <a:p>
            <a:r>
              <a:rPr lang="en-IN" dirty="0"/>
              <a:t>What is an ASSET?</a:t>
            </a:r>
          </a:p>
        </p:txBody>
      </p:sp>
      <p:pic>
        <p:nvPicPr>
          <p:cNvPr id="1026" name="Picture 2" descr="Fixed asset - examples">
            <a:extLst>
              <a:ext uri="{FF2B5EF4-FFF2-40B4-BE49-F238E27FC236}">
                <a16:creationId xmlns:a16="http://schemas.microsoft.com/office/drawing/2014/main" id="{08A912F1-E1A3-235A-B938-D9C40B3057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84" t="14032" r="9534"/>
          <a:stretch/>
        </p:blipFill>
        <p:spPr bwMode="auto">
          <a:xfrm>
            <a:off x="6096000" y="2271391"/>
            <a:ext cx="6085995" cy="31634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puter Icons Computer hardware Computer Software Symbol, symbol, white,  text, logo png | PNGWing">
            <a:extLst>
              <a:ext uri="{FF2B5EF4-FFF2-40B4-BE49-F238E27FC236}">
                <a16:creationId xmlns:a16="http://schemas.microsoft.com/office/drawing/2014/main" id="{797FFCD2-53ED-5401-5076-061A3866C2C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979" b="94326" l="10000" r="90000">
                        <a14:foregroundMark x1="22500" y1="13298" x2="22500" y2="13298"/>
                        <a14:foregroundMark x1="22935" y1="7979" x2="22935" y2="7979"/>
                        <a14:foregroundMark x1="30217" y1="26418" x2="30217" y2="26418"/>
                        <a14:foregroundMark x1="45000" y1="12943" x2="45000" y2="12943"/>
                        <a14:foregroundMark x1="53152" y1="8865" x2="53152" y2="8865"/>
                        <a14:foregroundMark x1="68804" y1="9397" x2="68804" y2="9397"/>
                        <a14:foregroundMark x1="66848" y1="22163" x2="66848" y2="22163"/>
                        <a14:foregroundMark x1="71739" y1="22340" x2="71739" y2="22340"/>
                        <a14:foregroundMark x1="76957" y1="22163" x2="76957" y2="22163"/>
                        <a14:foregroundMark x1="73804" y1="26773" x2="73804" y2="26773"/>
                        <a14:foregroundMark x1="67283" y1="41844" x2="67283" y2="41844"/>
                        <a14:foregroundMark x1="75978" y1="41844" x2="75978" y2="41844"/>
                        <a14:foregroundMark x1="76413" y1="54433" x2="76413" y2="54433"/>
                        <a14:foregroundMark x1="67283" y1="56738" x2="67283" y2="56738"/>
                        <a14:foregroundMark x1="72391" y1="74113" x2="72391" y2="74113"/>
                        <a14:foregroundMark x1="73043" y1="78191" x2="73043" y2="78191"/>
                        <a14:foregroundMark x1="71087" y1="78723" x2="71087" y2="78723"/>
                        <a14:foregroundMark x1="75870" y1="78901" x2="75870" y2="78901"/>
                        <a14:foregroundMark x1="75543" y1="83333" x2="75543" y2="83333"/>
                        <a14:foregroundMark x1="73587" y1="82801" x2="73587" y2="82801"/>
                        <a14:foregroundMark x1="70978" y1="82801" x2="70978" y2="82801"/>
                        <a14:foregroundMark x1="55978" y1="86348" x2="55978" y2="86348"/>
                        <a14:foregroundMark x1="29565" y1="74823" x2="29565" y2="74823"/>
                        <a14:foregroundMark x1="46304" y1="72695" x2="46304" y2="72695"/>
                        <a14:foregroundMark x1="46739" y1="80319" x2="46739" y2="80319"/>
                        <a14:foregroundMark x1="46522" y1="85816" x2="46522" y2="85816"/>
                        <a14:foregroundMark x1="48152" y1="90248" x2="48152" y2="90248"/>
                        <a14:foregroundMark x1="46087" y1="93972" x2="46087" y2="93972"/>
                        <a14:foregroundMark x1="44565" y1="45213" x2="44565" y2="45213"/>
                        <a14:foregroundMark x1="46087" y1="51064" x2="46087" y2="51064"/>
                        <a14:foregroundMark x1="43478" y1="53369" x2="43478" y2="53369"/>
                        <a14:foregroundMark x1="53370" y1="52837" x2="53370" y2="52837"/>
                        <a14:foregroundMark x1="56848" y1="52837" x2="56848" y2="52837"/>
                        <a14:foregroundMark x1="50652" y1="58156" x2="50652" y2="58156"/>
                        <a14:foregroundMark x1="28804" y1="42908" x2="28804" y2="42908"/>
                        <a14:foregroundMark x1="31739" y1="46277" x2="31739" y2="46277"/>
                        <a14:foregroundMark x1="31739" y1="50887" x2="31739" y2="50887"/>
                        <a14:foregroundMark x1="31413" y1="56383" x2="31413" y2="56383"/>
                        <a14:foregroundMark x1="30217" y1="90248" x2="30217" y2="90248"/>
                        <a14:foregroundMark x1="28043" y1="94326" x2="28043" y2="94326"/>
                        <a14:foregroundMark x1="22283" y1="80851" x2="22283" y2="80851"/>
                        <a14:foregroundMark x1="22174" y1="77305" x2="22174" y2="77305"/>
                        <a14:foregroundMark x1="21739" y1="84929" x2="21739" y2="84929"/>
                        <a14:foregroundMark x1="34674" y1="76596" x2="34674" y2="76596"/>
                        <a14:foregroundMark x1="34239" y1="80851" x2="34239" y2="80851"/>
                        <a14:foregroundMark x1="34348" y1="84929" x2="34348" y2="84929"/>
                      </a14:backgroundRemoval>
                    </a14:imgEffect>
                  </a14:imgLayer>
                </a14:imgProps>
              </a:ext>
              <a:ext uri="{28A0092B-C50C-407E-A947-70E740481C1C}">
                <a14:useLocalDpi xmlns:a14="http://schemas.microsoft.com/office/drawing/2010/main" val="0"/>
              </a:ext>
            </a:extLst>
          </a:blip>
          <a:srcRect/>
          <a:stretch>
            <a:fillRect/>
          </a:stretch>
        </p:blipFill>
        <p:spPr bwMode="auto">
          <a:xfrm>
            <a:off x="5775960" y="2144898"/>
            <a:ext cx="6291544" cy="3856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3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fade">
                                      <p:cBhvr>
                                        <p:cTn id="14" dur="1000"/>
                                        <p:tgtEl>
                                          <p:spTgt spid="1030"/>
                                        </p:tgtEl>
                                      </p:cBhvr>
                                    </p:animEffect>
                                    <p:anim calcmode="lin" valueType="num">
                                      <p:cBhvr>
                                        <p:cTn id="15" dur="1000" fill="hold"/>
                                        <p:tgtEl>
                                          <p:spTgt spid="1030"/>
                                        </p:tgtEl>
                                        <p:attrNameLst>
                                          <p:attrName>ppt_x</p:attrName>
                                        </p:attrNameLst>
                                      </p:cBhvr>
                                      <p:tavLst>
                                        <p:tav tm="0">
                                          <p:val>
                                            <p:strVal val="#ppt_x"/>
                                          </p:val>
                                        </p:tav>
                                        <p:tav tm="100000">
                                          <p:val>
                                            <p:strVal val="#ppt_x"/>
                                          </p:val>
                                        </p:tav>
                                      </p:tavLst>
                                    </p:anim>
                                    <p:anim calcmode="lin" valueType="num">
                                      <p:cBhvr>
                                        <p:cTn id="16"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BF1569-683A-6F11-2ACE-7B3F6D71E4BD}"/>
              </a:ext>
            </a:extLst>
          </p:cNvPr>
          <p:cNvSpPr>
            <a:spLocks noGrp="1"/>
          </p:cNvSpPr>
          <p:nvPr>
            <p:ph type="title"/>
          </p:nvPr>
        </p:nvSpPr>
        <p:spPr/>
        <p:txBody>
          <a:bodyPr>
            <a:normAutofit fontScale="90000"/>
          </a:bodyPr>
          <a:lstStyle/>
          <a:p>
            <a:r>
              <a:rPr lang="en-IN" dirty="0"/>
              <a:t>What is Information?</a:t>
            </a:r>
          </a:p>
        </p:txBody>
      </p:sp>
      <p:sp>
        <p:nvSpPr>
          <p:cNvPr id="8" name="Content Placeholder 7">
            <a:extLst>
              <a:ext uri="{FF2B5EF4-FFF2-40B4-BE49-F238E27FC236}">
                <a16:creationId xmlns:a16="http://schemas.microsoft.com/office/drawing/2014/main" id="{8598032D-901B-7329-495B-E3712E7A27CA}"/>
              </a:ext>
            </a:extLst>
          </p:cNvPr>
          <p:cNvSpPr>
            <a:spLocks noGrp="1"/>
          </p:cNvSpPr>
          <p:nvPr>
            <p:ph idx="1"/>
          </p:nvPr>
        </p:nvSpPr>
        <p:spPr>
          <a:xfrm>
            <a:off x="581193" y="1193800"/>
            <a:ext cx="11029615" cy="3082872"/>
          </a:xfrm>
        </p:spPr>
        <p:txBody>
          <a:bodyPr>
            <a:normAutofit/>
          </a:bodyPr>
          <a:lstStyle/>
          <a:p>
            <a:pPr marL="0" indent="0" algn="ctr">
              <a:buNone/>
            </a:pPr>
            <a:r>
              <a:rPr lang="en-US" sz="2800" b="1" i="0" u="none" strike="noStrike" baseline="0" dirty="0">
                <a:solidFill>
                  <a:srgbClr val="4D4D4D"/>
                </a:solidFill>
                <a:latin typeface="Montserrat" panose="00000500000000000000" pitchFamily="2" charset="0"/>
              </a:rPr>
              <a:t>'Information is an </a:t>
            </a:r>
            <a:r>
              <a:rPr lang="en-US" sz="2800" b="1" i="0" u="none" strike="noStrike" baseline="0" dirty="0">
                <a:solidFill>
                  <a:srgbClr val="019FE8"/>
                </a:solidFill>
                <a:latin typeface="Montserrat" panose="00000500000000000000" pitchFamily="2" charset="0"/>
              </a:rPr>
              <a:t>asset</a:t>
            </a:r>
            <a:r>
              <a:rPr lang="en-US" sz="2800" b="1" i="0" u="none" strike="noStrike" baseline="0" dirty="0">
                <a:solidFill>
                  <a:srgbClr val="4D4D4D"/>
                </a:solidFill>
                <a:latin typeface="Montserrat" panose="00000500000000000000" pitchFamily="2" charset="0"/>
              </a:rPr>
              <a:t> which, like other important business assets, has value to an organization and consequently needs to be suitably protected</a:t>
            </a:r>
            <a:endParaRPr lang="en-IN" sz="2400" dirty="0"/>
          </a:p>
        </p:txBody>
      </p:sp>
      <p:sp>
        <p:nvSpPr>
          <p:cNvPr id="4" name="Footer Placeholder 3">
            <a:extLst>
              <a:ext uri="{FF2B5EF4-FFF2-40B4-BE49-F238E27FC236}">
                <a16:creationId xmlns:a16="http://schemas.microsoft.com/office/drawing/2014/main" id="{7B1E39D3-2216-303A-0723-2F6ED4AA319B}"/>
              </a:ext>
            </a:extLst>
          </p:cNvPr>
          <p:cNvSpPr>
            <a:spLocks noGrp="1"/>
          </p:cNvSpPr>
          <p:nvPr>
            <p:ph type="ftr" sz="quarter" idx="11"/>
          </p:nvPr>
        </p:nvSpPr>
        <p:spPr/>
        <p:txBody>
          <a:bodyPr/>
          <a:lstStyle/>
          <a:p>
            <a:r>
              <a:rPr lang="en-US"/>
              <a:t>Privacy and Information Security Awareness</a:t>
            </a:r>
            <a:endParaRPr lang="en-US" dirty="0"/>
          </a:p>
        </p:txBody>
      </p:sp>
      <p:sp>
        <p:nvSpPr>
          <p:cNvPr id="5" name="Slide Number Placeholder 4">
            <a:extLst>
              <a:ext uri="{FF2B5EF4-FFF2-40B4-BE49-F238E27FC236}">
                <a16:creationId xmlns:a16="http://schemas.microsoft.com/office/drawing/2014/main" id="{93FE8111-0426-F7E7-04F2-685EE978885A}"/>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10" name="Content Placeholder 7">
            <a:extLst>
              <a:ext uri="{FF2B5EF4-FFF2-40B4-BE49-F238E27FC236}">
                <a16:creationId xmlns:a16="http://schemas.microsoft.com/office/drawing/2014/main" id="{44F5716E-4613-989B-912D-F3CE19BC93AF}"/>
              </a:ext>
            </a:extLst>
          </p:cNvPr>
          <p:cNvSpPr txBox="1">
            <a:spLocks/>
          </p:cNvSpPr>
          <p:nvPr/>
        </p:nvSpPr>
        <p:spPr>
          <a:xfrm>
            <a:off x="581192" y="3728840"/>
            <a:ext cx="11029615" cy="2078951"/>
          </a:xfrm>
          <a:prstGeom prst="rect">
            <a:avLst/>
          </a:prstGeom>
        </p:spPr>
        <p:txBody>
          <a:bodyPr vert="horz" lIns="91440" tIns="45720" rIns="91440" bIns="45720" numCol="2" rtlCol="0" anchor="ctr">
            <a:normAutofit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IN" sz="2400" dirty="0"/>
              <a:t>Product Specs/Source code</a:t>
            </a:r>
          </a:p>
          <a:p>
            <a:r>
              <a:rPr lang="en-IN" sz="2400" dirty="0"/>
              <a:t>Operational Procedures</a:t>
            </a:r>
          </a:p>
          <a:p>
            <a:r>
              <a:rPr lang="en-IN" sz="2400" dirty="0"/>
              <a:t>Financial documents </a:t>
            </a:r>
          </a:p>
          <a:p>
            <a:r>
              <a:rPr lang="en-IN" sz="2400" dirty="0"/>
              <a:t>Client and Company Emails</a:t>
            </a:r>
          </a:p>
          <a:p>
            <a:r>
              <a:rPr lang="en-IN" sz="2400" dirty="0"/>
              <a:t>People </a:t>
            </a:r>
          </a:p>
          <a:p>
            <a:r>
              <a:rPr lang="en-IN" sz="2400" dirty="0"/>
              <a:t>Laptop/Desktop/Cloud </a:t>
            </a:r>
          </a:p>
          <a:p>
            <a:r>
              <a:rPr lang="en-IN" sz="2400" dirty="0"/>
              <a:t>Credentials (Email/VPN/Customer env)</a:t>
            </a:r>
          </a:p>
          <a:p>
            <a:r>
              <a:rPr lang="en-IN" sz="2400" dirty="0"/>
              <a:t>Office/Pdf reader/Other software</a:t>
            </a:r>
          </a:p>
        </p:txBody>
      </p:sp>
    </p:spTree>
    <p:extLst>
      <p:ext uri="{BB962C8B-B14F-4D97-AF65-F5344CB8AC3E}">
        <p14:creationId xmlns:p14="http://schemas.microsoft.com/office/powerpoint/2010/main" val="421910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1000"/>
                                        <p:tgtEl>
                                          <p:spTgt spid="10">
                                            <p:txEl>
                                              <p:pRg st="2" end="2"/>
                                            </p:txEl>
                                          </p:spTgt>
                                        </p:tgtEl>
                                      </p:cBhvr>
                                    </p:animEffect>
                                    <p:anim calcmode="lin" valueType="num">
                                      <p:cBhvr>
                                        <p:cTn id="2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fade">
                                      <p:cBhvr>
                                        <p:cTn id="31" dur="1000"/>
                                        <p:tgtEl>
                                          <p:spTgt spid="10">
                                            <p:txEl>
                                              <p:pRg st="3" end="3"/>
                                            </p:txEl>
                                          </p:spTgt>
                                        </p:tgtEl>
                                      </p:cBhvr>
                                    </p:animEffect>
                                    <p:anim calcmode="lin" valueType="num">
                                      <p:cBhvr>
                                        <p:cTn id="3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1000"/>
                                        <p:tgtEl>
                                          <p:spTgt spid="10">
                                            <p:txEl>
                                              <p:pRg st="4" end="4"/>
                                            </p:txEl>
                                          </p:spTgt>
                                        </p:tgtEl>
                                      </p:cBhvr>
                                    </p:animEffect>
                                    <p:anim calcmode="lin" valueType="num">
                                      <p:cBhvr>
                                        <p:cTn id="3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Effect transition="in" filter="fade">
                                      <p:cBhvr>
                                        <p:cTn id="43" dur="1000"/>
                                        <p:tgtEl>
                                          <p:spTgt spid="10">
                                            <p:txEl>
                                              <p:pRg st="5" end="5"/>
                                            </p:txEl>
                                          </p:spTgt>
                                        </p:tgtEl>
                                      </p:cBhvr>
                                    </p:animEffect>
                                    <p:anim calcmode="lin" valueType="num">
                                      <p:cBhvr>
                                        <p:cTn id="44"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Effect transition="in" filter="fade">
                                      <p:cBhvr>
                                        <p:cTn id="49" dur="1000"/>
                                        <p:tgtEl>
                                          <p:spTgt spid="10">
                                            <p:txEl>
                                              <p:pRg st="6" end="6"/>
                                            </p:txEl>
                                          </p:spTgt>
                                        </p:tgtEl>
                                      </p:cBhvr>
                                    </p:animEffect>
                                    <p:anim calcmode="lin" valueType="num">
                                      <p:cBhvr>
                                        <p:cTn id="50"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0">
                                            <p:txEl>
                                              <p:pRg st="7" end="7"/>
                                            </p:txEl>
                                          </p:spTgt>
                                        </p:tgtEl>
                                        <p:attrNameLst>
                                          <p:attrName>style.visibility</p:attrName>
                                        </p:attrNameLst>
                                      </p:cBhvr>
                                      <p:to>
                                        <p:strVal val="visible"/>
                                      </p:to>
                                    </p:set>
                                    <p:animEffect transition="in" filter="fade">
                                      <p:cBhvr>
                                        <p:cTn id="55" dur="1000"/>
                                        <p:tgtEl>
                                          <p:spTgt spid="10">
                                            <p:txEl>
                                              <p:pRg st="7" end="7"/>
                                            </p:txEl>
                                          </p:spTgt>
                                        </p:tgtEl>
                                      </p:cBhvr>
                                    </p:animEffect>
                                    <p:anim calcmode="lin" valueType="num">
                                      <p:cBhvr>
                                        <p:cTn id="56"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2BA83-E931-BD2F-1CFD-D0048BC436E7}"/>
              </a:ext>
            </a:extLst>
          </p:cNvPr>
          <p:cNvSpPr>
            <a:spLocks noGrp="1"/>
          </p:cNvSpPr>
          <p:nvPr>
            <p:ph type="title"/>
          </p:nvPr>
        </p:nvSpPr>
        <p:spPr/>
        <p:txBody>
          <a:bodyPr>
            <a:normAutofit fontScale="90000"/>
          </a:bodyPr>
          <a:lstStyle/>
          <a:p>
            <a:r>
              <a:rPr lang="en-IN" dirty="0"/>
              <a:t>WHAT is PRIVACY?</a:t>
            </a:r>
          </a:p>
        </p:txBody>
      </p:sp>
      <p:sp>
        <p:nvSpPr>
          <p:cNvPr id="3" name="Content Placeholder 2">
            <a:extLst>
              <a:ext uri="{FF2B5EF4-FFF2-40B4-BE49-F238E27FC236}">
                <a16:creationId xmlns:a16="http://schemas.microsoft.com/office/drawing/2014/main" id="{A30C85A1-09FF-C82C-8B10-39BD05192036}"/>
              </a:ext>
            </a:extLst>
          </p:cNvPr>
          <p:cNvSpPr>
            <a:spLocks noGrp="1"/>
          </p:cNvSpPr>
          <p:nvPr>
            <p:ph idx="1"/>
          </p:nvPr>
        </p:nvSpPr>
        <p:spPr>
          <a:xfrm>
            <a:off x="581192" y="2524069"/>
            <a:ext cx="11029615" cy="2958027"/>
          </a:xfrm>
        </p:spPr>
        <p:txBody>
          <a:bodyPr>
            <a:normAutofit/>
          </a:bodyPr>
          <a:lstStyle/>
          <a:p>
            <a:pPr marL="0" indent="0" algn="ctr" rtl="0">
              <a:buNone/>
            </a:pPr>
            <a:r>
              <a:rPr lang="en-US" sz="2400" b="1" i="0" u="none" strike="noStrike" baseline="0" dirty="0">
                <a:solidFill>
                  <a:srgbClr val="4D4D4D"/>
                </a:solidFill>
                <a:latin typeface="Montserrat" panose="00000500000000000000" pitchFamily="2" charset="0"/>
              </a:rPr>
              <a:t>‘A state in which one is not observed or disturbed by other people.’</a:t>
            </a:r>
          </a:p>
          <a:p>
            <a:pPr marL="0" indent="0" algn="ctr" rtl="0">
              <a:buNone/>
            </a:pPr>
            <a:r>
              <a:rPr lang="en-US" sz="2400" b="1" i="0" u="none" strike="noStrike" baseline="0" dirty="0">
                <a:solidFill>
                  <a:srgbClr val="019FE8"/>
                </a:solidFill>
                <a:latin typeface="Montserrat" panose="00000500000000000000" pitchFamily="2" charset="0"/>
              </a:rPr>
              <a:t>Privacy</a:t>
            </a:r>
            <a:r>
              <a:rPr lang="en-US" sz="2400" b="1" i="0" u="none" strike="noStrike" baseline="0" dirty="0">
                <a:solidFill>
                  <a:srgbClr val="4D4D4D"/>
                </a:solidFill>
                <a:latin typeface="Montserrat" panose="00000500000000000000" pitchFamily="2" charset="0"/>
              </a:rPr>
              <a:t> works alongside information security by ensuring personal information is </a:t>
            </a:r>
            <a:r>
              <a:rPr lang="en-US" sz="2400" b="1" i="0" u="none" strike="noStrike" baseline="0" dirty="0">
                <a:solidFill>
                  <a:srgbClr val="019FE8"/>
                </a:solidFill>
                <a:latin typeface="Montserrat" panose="00000500000000000000" pitchFamily="2" charset="0"/>
              </a:rPr>
              <a:t>collected, used </a:t>
            </a:r>
            <a:r>
              <a:rPr lang="en-US" sz="2400" b="1" i="0" u="none" strike="noStrike" baseline="0" dirty="0">
                <a:solidFill>
                  <a:srgbClr val="4D4D4D"/>
                </a:solidFill>
                <a:latin typeface="Montserrat" panose="00000500000000000000" pitchFamily="2" charset="0"/>
              </a:rPr>
              <a:t>and </a:t>
            </a:r>
            <a:r>
              <a:rPr lang="en-US" sz="2400" b="1" i="0" u="none" strike="noStrike" baseline="0" dirty="0">
                <a:solidFill>
                  <a:srgbClr val="019FE8"/>
                </a:solidFill>
                <a:latin typeface="Montserrat" panose="00000500000000000000" pitchFamily="2" charset="0"/>
              </a:rPr>
              <a:t>disclosed</a:t>
            </a:r>
            <a:r>
              <a:rPr lang="en-US" sz="2400" b="1" i="0" u="none" strike="noStrike" baseline="0" dirty="0">
                <a:solidFill>
                  <a:srgbClr val="4D4D4D"/>
                </a:solidFill>
                <a:latin typeface="Montserrat" panose="00000500000000000000" pitchFamily="2" charset="0"/>
              </a:rPr>
              <a:t> appropriately.</a:t>
            </a:r>
          </a:p>
          <a:p>
            <a:endParaRPr lang="en-IN" sz="2000" dirty="0"/>
          </a:p>
        </p:txBody>
      </p:sp>
      <p:sp>
        <p:nvSpPr>
          <p:cNvPr id="4" name="Footer Placeholder 3">
            <a:extLst>
              <a:ext uri="{FF2B5EF4-FFF2-40B4-BE49-F238E27FC236}">
                <a16:creationId xmlns:a16="http://schemas.microsoft.com/office/drawing/2014/main" id="{C3BF5EDD-9098-0968-4440-CF867AA391FB}"/>
              </a:ext>
            </a:extLst>
          </p:cNvPr>
          <p:cNvSpPr>
            <a:spLocks noGrp="1"/>
          </p:cNvSpPr>
          <p:nvPr>
            <p:ph type="ftr" sz="quarter" idx="11"/>
          </p:nvPr>
        </p:nvSpPr>
        <p:spPr/>
        <p:txBody>
          <a:bodyPr/>
          <a:lstStyle/>
          <a:p>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E307F2FC-54C5-8AF0-83D2-85F959C1A588}"/>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359168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FD15B11-4BF4-EF7B-67FC-67381CEDE178}"/>
              </a:ext>
            </a:extLst>
          </p:cNvPr>
          <p:cNvSpPr>
            <a:spLocks noGrp="1"/>
          </p:cNvSpPr>
          <p:nvPr>
            <p:ph sz="half" idx="1"/>
          </p:nvPr>
        </p:nvSpPr>
        <p:spPr/>
        <p:txBody>
          <a:bodyPr>
            <a:normAutofit/>
          </a:bodyPr>
          <a:lstStyle/>
          <a:p>
            <a:r>
              <a:rPr lang="en-IN" sz="2000" dirty="0"/>
              <a:t>First Name | Last Name </a:t>
            </a:r>
          </a:p>
          <a:p>
            <a:r>
              <a:rPr lang="en-IN" sz="2000" dirty="0"/>
              <a:t>Home Address</a:t>
            </a:r>
          </a:p>
          <a:p>
            <a:r>
              <a:rPr lang="en-IN" sz="2000" dirty="0"/>
              <a:t>Personal Email address</a:t>
            </a:r>
          </a:p>
          <a:p>
            <a:r>
              <a:rPr lang="en-IN" sz="2000" dirty="0"/>
              <a:t>Biometric Data</a:t>
            </a:r>
          </a:p>
        </p:txBody>
      </p:sp>
      <p:sp>
        <p:nvSpPr>
          <p:cNvPr id="7" name="Content Placeholder 6">
            <a:extLst>
              <a:ext uri="{FF2B5EF4-FFF2-40B4-BE49-F238E27FC236}">
                <a16:creationId xmlns:a16="http://schemas.microsoft.com/office/drawing/2014/main" id="{02A0F6AD-591B-4E9D-5EFD-AAFFD6592AFB}"/>
              </a:ext>
            </a:extLst>
          </p:cNvPr>
          <p:cNvSpPr>
            <a:spLocks noGrp="1"/>
          </p:cNvSpPr>
          <p:nvPr>
            <p:ph sz="half" idx="2"/>
          </p:nvPr>
        </p:nvSpPr>
        <p:spPr/>
        <p:txBody>
          <a:bodyPr>
            <a:normAutofit/>
          </a:bodyPr>
          <a:lstStyle/>
          <a:p>
            <a:r>
              <a:rPr lang="en-IN" sz="2000" dirty="0"/>
              <a:t>Health Information </a:t>
            </a:r>
          </a:p>
          <a:p>
            <a:r>
              <a:rPr lang="en-IN" sz="2000" dirty="0"/>
              <a:t>Gender / Race </a:t>
            </a:r>
          </a:p>
          <a:p>
            <a:r>
              <a:rPr lang="en-IN" sz="2000" dirty="0"/>
              <a:t>Any </a:t>
            </a:r>
            <a:r>
              <a:rPr lang="en-US" sz="2000" dirty="0"/>
              <a:t>Government Issued Identification Number/Card</a:t>
            </a:r>
          </a:p>
          <a:p>
            <a:r>
              <a:rPr lang="en-IN" sz="2000" dirty="0"/>
              <a:t>IP Address details</a:t>
            </a:r>
          </a:p>
          <a:p>
            <a:endParaRPr lang="en-IN" sz="2000" dirty="0"/>
          </a:p>
        </p:txBody>
      </p:sp>
      <p:sp>
        <p:nvSpPr>
          <p:cNvPr id="4" name="Footer Placeholder 3">
            <a:extLst>
              <a:ext uri="{FF2B5EF4-FFF2-40B4-BE49-F238E27FC236}">
                <a16:creationId xmlns:a16="http://schemas.microsoft.com/office/drawing/2014/main" id="{27CBD746-07DC-9502-B30E-0DF7A881559D}"/>
              </a:ext>
            </a:extLst>
          </p:cNvPr>
          <p:cNvSpPr>
            <a:spLocks noGrp="1"/>
          </p:cNvSpPr>
          <p:nvPr>
            <p:ph type="ftr" sz="quarter" idx="11"/>
          </p:nvPr>
        </p:nvSpPr>
        <p:spPr/>
        <p:txBody>
          <a:bodyPr/>
          <a:lstStyle/>
          <a:p>
            <a:r>
              <a:rPr lang="en-US" sz="900">
                <a:solidFill>
                  <a:schemeClr val="tx1"/>
                </a:solidFill>
              </a:rPr>
              <a:t>Privacy and Information Security Awareness</a:t>
            </a:r>
            <a:endParaRPr lang="en-US" dirty="0"/>
          </a:p>
        </p:txBody>
      </p:sp>
      <p:sp>
        <p:nvSpPr>
          <p:cNvPr id="5" name="Slide Number Placeholder 4">
            <a:extLst>
              <a:ext uri="{FF2B5EF4-FFF2-40B4-BE49-F238E27FC236}">
                <a16:creationId xmlns:a16="http://schemas.microsoft.com/office/drawing/2014/main" id="{CA4ED746-1DAF-A246-67BF-C4089997990C}"/>
              </a:ext>
            </a:extLst>
          </p:cNvPr>
          <p:cNvSpPr>
            <a:spLocks noGrp="1"/>
          </p:cNvSpPr>
          <p:nvPr>
            <p:ph type="sldNum" sz="quarter" idx="12"/>
          </p:nvPr>
        </p:nvSpPr>
        <p:spPr/>
        <p:txBody>
          <a:bodyPr/>
          <a:lstStyle/>
          <a:p>
            <a:fld id="{3A98EE3D-8CD1-4C3F-BD1C-C98C9596463C}" type="slidenum">
              <a:rPr lang="en-US" smtClean="0"/>
              <a:t>9</a:t>
            </a:fld>
            <a:endParaRPr lang="en-US" dirty="0"/>
          </a:p>
        </p:txBody>
      </p:sp>
      <p:sp>
        <p:nvSpPr>
          <p:cNvPr id="2" name="Title 1">
            <a:extLst>
              <a:ext uri="{FF2B5EF4-FFF2-40B4-BE49-F238E27FC236}">
                <a16:creationId xmlns:a16="http://schemas.microsoft.com/office/drawing/2014/main" id="{D9A811FA-F3B1-9430-1E51-0EF6EC6E5F4E}"/>
              </a:ext>
            </a:extLst>
          </p:cNvPr>
          <p:cNvSpPr>
            <a:spLocks noGrp="1"/>
          </p:cNvSpPr>
          <p:nvPr>
            <p:ph type="title"/>
          </p:nvPr>
        </p:nvSpPr>
        <p:spPr/>
        <p:txBody>
          <a:bodyPr>
            <a:normAutofit fontScale="90000"/>
          </a:bodyPr>
          <a:lstStyle/>
          <a:p>
            <a:r>
              <a:rPr lang="en-IN" dirty="0"/>
              <a:t>Personally identifiable information </a:t>
            </a:r>
            <a:r>
              <a:rPr lang="en-IN" dirty="0">
                <a:solidFill>
                  <a:srgbClr val="019FE8"/>
                </a:solidFill>
              </a:rPr>
              <a:t>(PII)</a:t>
            </a:r>
          </a:p>
        </p:txBody>
      </p:sp>
    </p:spTree>
    <p:extLst>
      <p:ext uri="{BB962C8B-B14F-4D97-AF65-F5344CB8AC3E}">
        <p14:creationId xmlns:p14="http://schemas.microsoft.com/office/powerpoint/2010/main" val="146080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000"/>
                                        <p:tgtEl>
                                          <p:spTgt spid="6">
                                            <p:txEl>
                                              <p:pRg st="3" end="3"/>
                                            </p:txEl>
                                          </p:spTgt>
                                        </p:tgtEl>
                                      </p:cBhvr>
                                    </p:animEffect>
                                    <p:anim calcmode="lin" valueType="num">
                                      <p:cBhvr>
                                        <p:cTn id="2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1000"/>
                                        <p:tgtEl>
                                          <p:spTgt spid="7">
                                            <p:txEl>
                                              <p:pRg st="0" end="0"/>
                                            </p:txEl>
                                          </p:spTgt>
                                        </p:tgtEl>
                                      </p:cBhvr>
                                    </p:animEffect>
                                    <p:anim calcmode="lin" valueType="num">
                                      <p:cBhvr>
                                        <p:cTn id="3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1000"/>
                                        <p:tgtEl>
                                          <p:spTgt spid="7">
                                            <p:txEl>
                                              <p:pRg st="1" end="1"/>
                                            </p:txEl>
                                          </p:spTgt>
                                        </p:tgtEl>
                                      </p:cBhvr>
                                    </p:animEffect>
                                    <p:anim calcmode="lin" valueType="num">
                                      <p:cBhvr>
                                        <p:cTn id="3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1000"/>
                                        <p:tgtEl>
                                          <p:spTgt spid="7">
                                            <p:txEl>
                                              <p:pRg st="2" end="2"/>
                                            </p:txEl>
                                          </p:spTgt>
                                        </p:tgtEl>
                                      </p:cBhvr>
                                    </p:animEffect>
                                    <p:anim calcmode="lin" valueType="num">
                                      <p:cBhvr>
                                        <p:cTn id="4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fade">
                                      <p:cBhvr>
                                        <p:cTn id="49" dur="1000"/>
                                        <p:tgtEl>
                                          <p:spTgt spid="7">
                                            <p:txEl>
                                              <p:pRg st="3" end="3"/>
                                            </p:txEl>
                                          </p:spTgt>
                                        </p:tgtEl>
                                      </p:cBhvr>
                                    </p:animEffect>
                                    <p:anim calcmode="lin" valueType="num">
                                      <p:cBhvr>
                                        <p:cTn id="5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2.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{7641837B-75C0-4CFB-8530-1624F0B7E554}tf33552983_win32</Template>
  <TotalTime>2906</TotalTime>
  <Words>2426</Words>
  <Application>Microsoft Office PowerPoint</Application>
  <PresentationFormat>Widescreen</PresentationFormat>
  <Paragraphs>356</Paragraphs>
  <Slides>40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Aptos</vt:lpstr>
      <vt:lpstr>Arial</vt:lpstr>
      <vt:lpstr>Calibri</vt:lpstr>
      <vt:lpstr>Franklin Gothic Book</vt:lpstr>
      <vt:lpstr>Franklin Gothic Demi</vt:lpstr>
      <vt:lpstr>Gill Sans MT</vt:lpstr>
      <vt:lpstr>Montserrat</vt:lpstr>
      <vt:lpstr>Söhne</vt:lpstr>
      <vt:lpstr>Symbol</vt:lpstr>
      <vt:lpstr>Wingdings 2</vt:lpstr>
      <vt:lpstr>DividendVTI</vt:lpstr>
      <vt:lpstr>Privacy and Information Security Awareness</vt:lpstr>
      <vt:lpstr>AGENDA</vt:lpstr>
      <vt:lpstr>Objective</vt:lpstr>
      <vt:lpstr>Section 1:</vt:lpstr>
      <vt:lpstr>SECTION 1: Introduction</vt:lpstr>
      <vt:lpstr>What is an ASSET?</vt:lpstr>
      <vt:lpstr>What is Information?</vt:lpstr>
      <vt:lpstr>WHAT is PRIVACY?</vt:lpstr>
      <vt:lpstr>Personally identifiable information (PII)</vt:lpstr>
      <vt:lpstr>Section 2:</vt:lpstr>
      <vt:lpstr>Understanding Information Security and Privacy Threats</vt:lpstr>
      <vt:lpstr>Phishing attacks</vt:lpstr>
      <vt:lpstr>Spot the fake mail</vt:lpstr>
      <vt:lpstr>SOCIAL ENGINEERING attacks</vt:lpstr>
      <vt:lpstr>Unusual Requests or Urgency</vt:lpstr>
      <vt:lpstr>Ransomware attacks</vt:lpstr>
      <vt:lpstr>Ransomware Attacks</vt:lpstr>
      <vt:lpstr>Section 3:</vt:lpstr>
      <vt:lpstr>Information Security POLICIES</vt:lpstr>
      <vt:lpstr>Information Security POLICIES</vt:lpstr>
      <vt:lpstr>Information Security POLICIES</vt:lpstr>
      <vt:lpstr>Information Security POLICIES</vt:lpstr>
      <vt:lpstr>Information Security POLICIES</vt:lpstr>
      <vt:lpstr>Information Security POLICIES</vt:lpstr>
      <vt:lpstr>Information Security POLICIES</vt:lpstr>
      <vt:lpstr>Information Security POLICIES</vt:lpstr>
      <vt:lpstr>Information Security POLICIES</vt:lpstr>
      <vt:lpstr>Information Security POLICIES</vt:lpstr>
      <vt:lpstr>Section 4:</vt:lpstr>
      <vt:lpstr>Koantek assets Do's</vt:lpstr>
      <vt:lpstr>Koantek assets Don’ts</vt:lpstr>
      <vt:lpstr>Section 5:</vt:lpstr>
      <vt:lpstr>Line Managers – Responsibilities </vt:lpstr>
      <vt:lpstr>IT Admin/Managers – Responsibilities </vt:lpstr>
      <vt:lpstr>IT USERS – Responsibilities </vt:lpstr>
      <vt:lpstr>Section 6:</vt:lpstr>
      <vt:lpstr>Next steps…</vt:lpstr>
      <vt:lpstr>Competence assessment</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and Information Security Awareness</dc:title>
  <dc:creator>Krishna Auditor</dc:creator>
  <cp:lastModifiedBy>Krishna Auditor</cp:lastModifiedBy>
  <cp:revision>7</cp:revision>
  <dcterms:created xsi:type="dcterms:W3CDTF">2024-01-08T06:21:54Z</dcterms:created>
  <dcterms:modified xsi:type="dcterms:W3CDTF">2024-01-10T06:48:24Z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